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20"/>
  </p:notesMasterIdLst>
  <p:sldIdLst>
    <p:sldId id="257" r:id="rId5"/>
    <p:sldId id="299" r:id="rId6"/>
    <p:sldId id="301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321" r:id="rId16"/>
    <p:sldId id="317" r:id="rId17"/>
    <p:sldId id="322" r:id="rId18"/>
    <p:sldId id="309" r:id="rId19"/>
  </p:sldIdLst>
  <p:sldSz cx="9144000" cy="6858000" type="screen4x3"/>
  <p:notesSz cx="6929438" cy="9286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9AD3C-5475-46B6-8D0D-B4E7C7403264}" v="1" dt="2019-02-07T20:38:21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925" autoAdjust="0"/>
  </p:normalViewPr>
  <p:slideViewPr>
    <p:cSldViewPr>
      <p:cViewPr varScale="1">
        <p:scale>
          <a:sx n="47" d="100"/>
          <a:sy n="47" d="100"/>
        </p:scale>
        <p:origin x="9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kenheimer, Rachel Neilson" userId="807726ba-4322-4378-b71d-bc912109f5e1" providerId="ADAL" clId="{496912A2-034B-400A-81A5-D1B66F898C1C}"/>
    <pc:docChg chg="custSel addSld modSld">
      <pc:chgData name="Gakenheimer, Rachel Neilson" userId="807726ba-4322-4378-b71d-bc912109f5e1" providerId="ADAL" clId="{496912A2-034B-400A-81A5-D1B66F898C1C}" dt="2019-02-13T20:36:30.676" v="51" actId="20577"/>
      <pc:docMkLst>
        <pc:docMk/>
      </pc:docMkLst>
      <pc:sldChg chg="modSp">
        <pc:chgData name="Gakenheimer, Rachel Neilson" userId="807726ba-4322-4378-b71d-bc912109f5e1" providerId="ADAL" clId="{496912A2-034B-400A-81A5-D1B66F898C1C}" dt="2019-02-13T20:36:30.676" v="51" actId="20577"/>
        <pc:sldMkLst>
          <pc:docMk/>
          <pc:sldMk cId="3492677083" sldId="309"/>
        </pc:sldMkLst>
        <pc:spChg chg="mod">
          <ac:chgData name="Gakenheimer, Rachel Neilson" userId="807726ba-4322-4378-b71d-bc912109f5e1" providerId="ADAL" clId="{496912A2-034B-400A-81A5-D1B66F898C1C}" dt="2019-02-13T20:36:30.676" v="51" actId="20577"/>
          <ac:spMkLst>
            <pc:docMk/>
            <pc:sldMk cId="3492677083" sldId="309"/>
            <ac:spMk id="3" creationId="{A30239FC-A799-44EE-B847-F6AEB7B040EC}"/>
          </ac:spMkLst>
        </pc:spChg>
      </pc:sldChg>
      <pc:sldChg chg="addSp delSp">
        <pc:chgData name="Gakenheimer, Rachel Neilson" userId="807726ba-4322-4378-b71d-bc912109f5e1" providerId="ADAL" clId="{496912A2-034B-400A-81A5-D1B66F898C1C}" dt="2019-02-13T20:35:28.040" v="42"/>
        <pc:sldMkLst>
          <pc:docMk/>
          <pc:sldMk cId="3847217888" sldId="316"/>
        </pc:sldMkLst>
        <pc:picChg chg="add">
          <ac:chgData name="Gakenheimer, Rachel Neilson" userId="807726ba-4322-4378-b71d-bc912109f5e1" providerId="ADAL" clId="{496912A2-034B-400A-81A5-D1B66F898C1C}" dt="2019-02-13T20:35:28.040" v="42"/>
          <ac:picMkLst>
            <pc:docMk/>
            <pc:sldMk cId="3847217888" sldId="316"/>
            <ac:picMk id="4" creationId="{045CF749-D87A-4F85-9AFC-E7866C8C03CA}"/>
          </ac:picMkLst>
        </pc:picChg>
        <pc:picChg chg="del">
          <ac:chgData name="Gakenheimer, Rachel Neilson" userId="807726ba-4322-4378-b71d-bc912109f5e1" providerId="ADAL" clId="{496912A2-034B-400A-81A5-D1B66F898C1C}" dt="2019-02-13T20:35:27.760" v="41" actId="478"/>
          <ac:picMkLst>
            <pc:docMk/>
            <pc:sldMk cId="3847217888" sldId="316"/>
            <ac:picMk id="6" creationId="{4CF2C109-8747-4AA6-A808-C0D43BD9DEDA}"/>
          </ac:picMkLst>
        </pc:picChg>
      </pc:sldChg>
      <pc:sldChg chg="addSp delSp modSp">
        <pc:chgData name="Gakenheimer, Rachel Neilson" userId="807726ba-4322-4378-b71d-bc912109f5e1" providerId="ADAL" clId="{496912A2-034B-400A-81A5-D1B66F898C1C}" dt="2019-02-13T20:35:52.066" v="45"/>
        <pc:sldMkLst>
          <pc:docMk/>
          <pc:sldMk cId="267843853" sldId="318"/>
        </pc:sldMkLst>
        <pc:spChg chg="add">
          <ac:chgData name="Gakenheimer, Rachel Neilson" userId="807726ba-4322-4378-b71d-bc912109f5e1" providerId="ADAL" clId="{496912A2-034B-400A-81A5-D1B66F898C1C}" dt="2019-02-13T20:35:52.066" v="45"/>
          <ac:spMkLst>
            <pc:docMk/>
            <pc:sldMk cId="267843853" sldId="318"/>
            <ac:spMk id="36" creationId="{D0E31387-1CBE-441D-A739-6F383F91B152}"/>
          </ac:spMkLst>
        </pc:spChg>
        <pc:grpChg chg="add">
          <ac:chgData name="Gakenheimer, Rachel Neilson" userId="807726ba-4322-4378-b71d-bc912109f5e1" providerId="ADAL" clId="{496912A2-034B-400A-81A5-D1B66F898C1C}" dt="2019-02-13T20:35:52.066" v="45"/>
          <ac:grpSpMkLst>
            <pc:docMk/>
            <pc:sldMk cId="267843853" sldId="318"/>
            <ac:grpSpMk id="15" creationId="{1A256998-6676-468A-B0BB-618E6D414B1A}"/>
          </ac:grpSpMkLst>
        </pc:grp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6" creationId="{A7B90D0C-5B2F-45DA-811F-2FF9F688A27C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8" creationId="{D4CA251E-E3F0-477F-B388-5C9B5D17571F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10" creationId="{890A317B-D94C-4D05-81BC-82C92F36E3CF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12" creationId="{2D3F3AB9-DBF9-4346-BF2B-2C485E3ED75F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14" creationId="{24CCFF5E-9D2C-4865-B46A-C69D1940DCD0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18" creationId="{6A16F7D1-DF07-4DA7-A48A-7EC7EF7E711A}"/>
          </ac:picMkLst>
        </pc:picChg>
        <pc:picChg chg="del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19" creationId="{61FEF104-ECBB-44BD-9558-B607CF70CDF6}"/>
          </ac:picMkLst>
        </pc:picChg>
        <pc:picChg chg="del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21" creationId="{2E745EDA-4C97-4297-8BFB-38C6C4C47514}"/>
          </ac:picMkLst>
        </pc:picChg>
        <pc:picChg chg="del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24" creationId="{5511ADB6-1722-4669-941E-9DA4A6E14AE1}"/>
          </ac:picMkLst>
        </pc:picChg>
        <pc:picChg chg="del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26" creationId="{25CABB47-11E3-4E63-AD87-F7AA26A2A5F1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28" creationId="{6B333E17-3376-4498-9A30-F0F05474CA1A}"/>
          </ac:picMkLst>
        </pc:picChg>
        <pc:picChg chg="del mod">
          <ac:chgData name="Gakenheimer, Rachel Neilson" userId="807726ba-4322-4378-b71d-bc912109f5e1" providerId="ADAL" clId="{496912A2-034B-400A-81A5-D1B66F898C1C}" dt="2019-02-13T20:35:51.268" v="44" actId="478"/>
          <ac:picMkLst>
            <pc:docMk/>
            <pc:sldMk cId="267843853" sldId="318"/>
            <ac:picMk id="30" creationId="{6F01D711-6A4A-42A2-87E7-93F966D026F7}"/>
          </ac:picMkLst>
        </pc:picChg>
      </pc:sldChg>
      <pc:sldChg chg="addSp delSp modSp add">
        <pc:chgData name="Gakenheimer, Rachel Neilson" userId="807726ba-4322-4378-b71d-bc912109f5e1" providerId="ADAL" clId="{496912A2-034B-400A-81A5-D1B66F898C1C}" dt="2019-02-13T20:34:39.472" v="40" actId="1076"/>
        <pc:sldMkLst>
          <pc:docMk/>
          <pc:sldMk cId="4276729331" sldId="322"/>
        </pc:sldMkLst>
        <pc:spChg chg="mod">
          <ac:chgData name="Gakenheimer, Rachel Neilson" userId="807726ba-4322-4378-b71d-bc912109f5e1" providerId="ADAL" clId="{496912A2-034B-400A-81A5-D1B66F898C1C}" dt="2019-02-13T20:34:18.184" v="34" actId="20577"/>
          <ac:spMkLst>
            <pc:docMk/>
            <pc:sldMk cId="4276729331" sldId="322"/>
            <ac:spMk id="2" creationId="{FBEFEC25-D234-48F9-B878-B756C1805B3F}"/>
          </ac:spMkLst>
        </pc:spChg>
        <pc:spChg chg="del mod">
          <ac:chgData name="Gakenheimer, Rachel Neilson" userId="807726ba-4322-4378-b71d-bc912109f5e1" providerId="ADAL" clId="{496912A2-034B-400A-81A5-D1B66F898C1C}" dt="2019-02-13T20:34:00.447" v="3" actId="478"/>
          <ac:spMkLst>
            <pc:docMk/>
            <pc:sldMk cId="4276729331" sldId="322"/>
            <ac:spMk id="3" creationId="{AF2450D5-F4EB-46D5-A591-BF602C64CC94}"/>
          </ac:spMkLst>
        </pc:spChg>
        <pc:spChg chg="add mod">
          <ac:chgData name="Gakenheimer, Rachel Neilson" userId="807726ba-4322-4378-b71d-bc912109f5e1" providerId="ADAL" clId="{496912A2-034B-400A-81A5-D1B66F898C1C}" dt="2019-02-13T20:34:39.472" v="40" actId="1076"/>
          <ac:spMkLst>
            <pc:docMk/>
            <pc:sldMk cId="4276729331" sldId="322"/>
            <ac:spMk id="4" creationId="{E475E33E-A9FE-4027-B414-445237B57E1D}"/>
          </ac:spMkLst>
        </pc:spChg>
      </pc:sldChg>
    </pc:docChg>
  </pc:docChgLst>
  <pc:docChgLst>
    <pc:chgData name="Gakenheimer, Rachel Neilson" userId="807726ba-4322-4378-b71d-bc912109f5e1" providerId="ADAL" clId="{7D19AD3C-5475-46B6-8D0D-B4E7C7403264}"/>
    <pc:docChg chg="custSel modSld">
      <pc:chgData name="Gakenheimer, Rachel Neilson" userId="807726ba-4322-4378-b71d-bc912109f5e1" providerId="ADAL" clId="{7D19AD3C-5475-46B6-8D0D-B4E7C7403264}" dt="2019-02-07T20:40:29.527" v="136" actId="1076"/>
      <pc:docMkLst>
        <pc:docMk/>
      </pc:docMkLst>
      <pc:sldChg chg="addSp delSp modSp">
        <pc:chgData name="Gakenheimer, Rachel Neilson" userId="807726ba-4322-4378-b71d-bc912109f5e1" providerId="ADAL" clId="{7D19AD3C-5475-46B6-8D0D-B4E7C7403264}" dt="2019-02-07T20:40:29.527" v="136" actId="1076"/>
        <pc:sldMkLst>
          <pc:docMk/>
          <pc:sldMk cId="1993035526" sldId="312"/>
        </pc:sldMkLst>
        <pc:spChg chg="mod">
          <ac:chgData name="Gakenheimer, Rachel Neilson" userId="807726ba-4322-4378-b71d-bc912109f5e1" providerId="ADAL" clId="{7D19AD3C-5475-46B6-8D0D-B4E7C7403264}" dt="2019-02-07T20:38:55.224" v="7" actId="1076"/>
          <ac:spMkLst>
            <pc:docMk/>
            <pc:sldMk cId="1993035526" sldId="312"/>
            <ac:spMk id="2" creationId="{00000000-0000-0000-0000-000000000000}"/>
          </ac:spMkLst>
        </pc:spChg>
        <pc:spChg chg="mod">
          <ac:chgData name="Gakenheimer, Rachel Neilson" userId="807726ba-4322-4378-b71d-bc912109f5e1" providerId="ADAL" clId="{7D19AD3C-5475-46B6-8D0D-B4E7C7403264}" dt="2019-02-07T20:39:46.049" v="128" actId="20577"/>
          <ac:spMkLst>
            <pc:docMk/>
            <pc:sldMk cId="1993035526" sldId="312"/>
            <ac:spMk id="3" creationId="{00000000-0000-0000-0000-000000000000}"/>
          </ac:spMkLst>
        </pc:spChg>
        <pc:picChg chg="add mod">
          <ac:chgData name="Gakenheimer, Rachel Neilson" userId="807726ba-4322-4378-b71d-bc912109f5e1" providerId="ADAL" clId="{7D19AD3C-5475-46B6-8D0D-B4E7C7403264}" dt="2019-02-07T20:40:19.800" v="133" actId="1076"/>
          <ac:picMkLst>
            <pc:docMk/>
            <pc:sldMk cId="1993035526" sldId="312"/>
            <ac:picMk id="4" creationId="{D4E01288-2DB6-4016-A03D-380AD1B4556D}"/>
          </ac:picMkLst>
        </pc:picChg>
        <pc:picChg chg="mod">
          <ac:chgData name="Gakenheimer, Rachel Neilson" userId="807726ba-4322-4378-b71d-bc912109f5e1" providerId="ADAL" clId="{7D19AD3C-5475-46B6-8D0D-B4E7C7403264}" dt="2019-02-07T20:40:09.344" v="131" actId="1076"/>
          <ac:picMkLst>
            <pc:docMk/>
            <pc:sldMk cId="1993035526" sldId="312"/>
            <ac:picMk id="6" creationId="{52B8A5FB-5795-49B3-895C-00F0CD7123F8}"/>
          </ac:picMkLst>
        </pc:picChg>
        <pc:picChg chg="del mod">
          <ac:chgData name="Gakenheimer, Rachel Neilson" userId="807726ba-4322-4378-b71d-bc912109f5e1" providerId="ADAL" clId="{7D19AD3C-5475-46B6-8D0D-B4E7C7403264}" dt="2019-02-07T20:38:58.708" v="8" actId="478"/>
          <ac:picMkLst>
            <pc:docMk/>
            <pc:sldMk cId="1993035526" sldId="312"/>
            <ac:picMk id="8" creationId="{ECF0B95E-C484-45C0-A03C-6D76A27598B7}"/>
          </ac:picMkLst>
        </pc:picChg>
        <pc:picChg chg="mod">
          <ac:chgData name="Gakenheimer, Rachel Neilson" userId="807726ba-4322-4378-b71d-bc912109f5e1" providerId="ADAL" clId="{7D19AD3C-5475-46B6-8D0D-B4E7C7403264}" dt="2019-02-07T20:40:27.671" v="135" actId="1076"/>
          <ac:picMkLst>
            <pc:docMk/>
            <pc:sldMk cId="1993035526" sldId="312"/>
            <ac:picMk id="11" creationId="{DDA3B255-D01D-41BE-BC8C-4267DBFCF92D}"/>
          </ac:picMkLst>
        </pc:picChg>
        <pc:picChg chg="mod">
          <ac:chgData name="Gakenheimer, Rachel Neilson" userId="807726ba-4322-4378-b71d-bc912109f5e1" providerId="ADAL" clId="{7D19AD3C-5475-46B6-8D0D-B4E7C7403264}" dt="2019-02-07T20:40:22.232" v="134" actId="1076"/>
          <ac:picMkLst>
            <pc:docMk/>
            <pc:sldMk cId="1993035526" sldId="312"/>
            <ac:picMk id="13" creationId="{D1DAE893-D816-4A07-B641-F4650E3F5CE9}"/>
          </ac:picMkLst>
        </pc:picChg>
        <pc:picChg chg="mod">
          <ac:chgData name="Gakenheimer, Rachel Neilson" userId="807726ba-4322-4378-b71d-bc912109f5e1" providerId="ADAL" clId="{7D19AD3C-5475-46B6-8D0D-B4E7C7403264}" dt="2019-02-07T20:40:29.527" v="136" actId="1076"/>
          <ac:picMkLst>
            <pc:docMk/>
            <pc:sldMk cId="1993035526" sldId="312"/>
            <ac:picMk id="15" creationId="{F8D46084-255E-4C8D-B9FF-81038221D251}"/>
          </ac:picMkLst>
        </pc:picChg>
      </pc:sldChg>
    </pc:docChg>
  </pc:docChgLst>
  <pc:docChgLst>
    <pc:chgData name="Gakenheimer, Rachel Neilson" userId="807726ba-4322-4378-b71d-bc912109f5e1" providerId="ADAL" clId="{A702CB67-EF17-4A6F-8FA4-DA2FC7B89EF2}"/>
    <pc:docChg chg="modSld">
      <pc:chgData name="Gakenheimer, Rachel Neilson" userId="807726ba-4322-4378-b71d-bc912109f5e1" providerId="ADAL" clId="{A702CB67-EF17-4A6F-8FA4-DA2FC7B89EF2}" dt="2019-01-22T23:32:20.268" v="11" actId="20577"/>
      <pc:docMkLst>
        <pc:docMk/>
      </pc:docMkLst>
      <pc:sldChg chg="modNotesTx">
        <pc:chgData name="Gakenheimer, Rachel Neilson" userId="807726ba-4322-4378-b71d-bc912109f5e1" providerId="ADAL" clId="{A702CB67-EF17-4A6F-8FA4-DA2FC7B89EF2}" dt="2019-01-22T23:31:50.577" v="0" actId="20577"/>
        <pc:sldMkLst>
          <pc:docMk/>
          <pc:sldMk cId="2180566453" sldId="299"/>
        </pc:sldMkLst>
      </pc:sldChg>
      <pc:sldChg chg="modNotesTx">
        <pc:chgData name="Gakenheimer, Rachel Neilson" userId="807726ba-4322-4378-b71d-bc912109f5e1" providerId="ADAL" clId="{A702CB67-EF17-4A6F-8FA4-DA2FC7B89EF2}" dt="2019-01-22T23:31:54.146" v="1" actId="20577"/>
        <pc:sldMkLst>
          <pc:docMk/>
          <pc:sldMk cId="457438939" sldId="301"/>
        </pc:sldMkLst>
      </pc:sldChg>
      <pc:sldChg chg="modNotesTx">
        <pc:chgData name="Gakenheimer, Rachel Neilson" userId="807726ba-4322-4378-b71d-bc912109f5e1" providerId="ADAL" clId="{A702CB67-EF17-4A6F-8FA4-DA2FC7B89EF2}" dt="2019-01-22T23:31:56.557" v="2" actId="20577"/>
        <pc:sldMkLst>
          <pc:docMk/>
          <pc:sldMk cId="1993035526" sldId="312"/>
        </pc:sldMkLst>
      </pc:sldChg>
      <pc:sldChg chg="modNotesTx">
        <pc:chgData name="Gakenheimer, Rachel Neilson" userId="807726ba-4322-4378-b71d-bc912109f5e1" providerId="ADAL" clId="{A702CB67-EF17-4A6F-8FA4-DA2FC7B89EF2}" dt="2019-01-22T23:32:00.191" v="3" actId="20577"/>
        <pc:sldMkLst>
          <pc:docMk/>
          <pc:sldMk cId="736376735" sldId="313"/>
        </pc:sldMkLst>
      </pc:sldChg>
      <pc:sldChg chg="modNotesTx">
        <pc:chgData name="Gakenheimer, Rachel Neilson" userId="807726ba-4322-4378-b71d-bc912109f5e1" providerId="ADAL" clId="{A702CB67-EF17-4A6F-8FA4-DA2FC7B89EF2}" dt="2019-01-22T23:32:02.862" v="4" actId="20577"/>
        <pc:sldMkLst>
          <pc:docMk/>
          <pc:sldMk cId="1501665076" sldId="314"/>
        </pc:sldMkLst>
      </pc:sldChg>
      <pc:sldChg chg="modNotesTx">
        <pc:chgData name="Gakenheimer, Rachel Neilson" userId="807726ba-4322-4378-b71d-bc912109f5e1" providerId="ADAL" clId="{A702CB67-EF17-4A6F-8FA4-DA2FC7B89EF2}" dt="2019-01-22T23:32:05.339" v="5" actId="20577"/>
        <pc:sldMkLst>
          <pc:docMk/>
          <pc:sldMk cId="3531785318" sldId="315"/>
        </pc:sldMkLst>
      </pc:sldChg>
      <pc:sldChg chg="modNotesTx">
        <pc:chgData name="Gakenheimer, Rachel Neilson" userId="807726ba-4322-4378-b71d-bc912109f5e1" providerId="ADAL" clId="{A702CB67-EF17-4A6F-8FA4-DA2FC7B89EF2}" dt="2019-01-22T23:32:07.338" v="6" actId="20577"/>
        <pc:sldMkLst>
          <pc:docMk/>
          <pc:sldMk cId="3847217888" sldId="316"/>
        </pc:sldMkLst>
      </pc:sldChg>
      <pc:sldChg chg="modNotesTx">
        <pc:chgData name="Gakenheimer, Rachel Neilson" userId="807726ba-4322-4378-b71d-bc912109f5e1" providerId="ADAL" clId="{A702CB67-EF17-4A6F-8FA4-DA2FC7B89EF2}" dt="2019-01-22T23:32:09.899" v="7" actId="20577"/>
        <pc:sldMkLst>
          <pc:docMk/>
          <pc:sldMk cId="267843853" sldId="318"/>
        </pc:sldMkLst>
      </pc:sldChg>
      <pc:sldChg chg="modNotesTx">
        <pc:chgData name="Gakenheimer, Rachel Neilson" userId="807726ba-4322-4378-b71d-bc912109f5e1" providerId="ADAL" clId="{A702CB67-EF17-4A6F-8FA4-DA2FC7B89EF2}" dt="2019-01-22T23:32:14.170" v="9" actId="20577"/>
        <pc:sldMkLst>
          <pc:docMk/>
          <pc:sldMk cId="2066080811" sldId="319"/>
        </pc:sldMkLst>
      </pc:sldChg>
      <pc:sldChg chg="modNotesTx">
        <pc:chgData name="Gakenheimer, Rachel Neilson" userId="807726ba-4322-4378-b71d-bc912109f5e1" providerId="ADAL" clId="{A702CB67-EF17-4A6F-8FA4-DA2FC7B89EF2}" dt="2019-01-22T23:32:16.843" v="10" actId="20577"/>
        <pc:sldMkLst>
          <pc:docMk/>
          <pc:sldMk cId="6769298" sldId="320"/>
        </pc:sldMkLst>
      </pc:sldChg>
      <pc:sldChg chg="modNotesTx">
        <pc:chgData name="Gakenheimer, Rachel Neilson" userId="807726ba-4322-4378-b71d-bc912109f5e1" providerId="ADAL" clId="{A702CB67-EF17-4A6F-8FA4-DA2FC7B89EF2}" dt="2019-01-22T23:32:20.268" v="11" actId="20577"/>
        <pc:sldMkLst>
          <pc:docMk/>
          <pc:sldMk cId="2838200788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2756" cy="464344"/>
          </a:xfrm>
          <a:prstGeom prst="rect">
            <a:avLst/>
          </a:prstGeom>
        </p:spPr>
        <p:txBody>
          <a:bodyPr vert="horz" lIns="92656" tIns="46328" rIns="92656" bIns="46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5078" y="0"/>
            <a:ext cx="3002756" cy="464344"/>
          </a:xfrm>
          <a:prstGeom prst="rect">
            <a:avLst/>
          </a:prstGeom>
        </p:spPr>
        <p:txBody>
          <a:bodyPr vert="horz" lIns="92656" tIns="46328" rIns="92656" bIns="46328" rtlCol="0"/>
          <a:lstStyle>
            <a:lvl1pPr algn="r">
              <a:defRPr sz="1200"/>
            </a:lvl1pPr>
          </a:lstStyle>
          <a:p>
            <a:fld id="{E6EBA9E4-D762-48ED-A8FD-DEA34FFEC9D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6" tIns="46328" rIns="92656" bIns="46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944" y="4411266"/>
            <a:ext cx="5543550" cy="4179094"/>
          </a:xfrm>
          <a:prstGeom prst="rect">
            <a:avLst/>
          </a:prstGeom>
        </p:spPr>
        <p:txBody>
          <a:bodyPr vert="horz" lIns="92656" tIns="46328" rIns="92656" bIns="46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0919"/>
            <a:ext cx="3002756" cy="464344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5078" y="8820919"/>
            <a:ext cx="3002756" cy="464344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r">
              <a:defRPr sz="1200"/>
            </a:lvl1pPr>
          </a:lstStyle>
          <a:p>
            <a:fld id="{29D2EC5F-F467-4C88-9274-78A24D1E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3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549" indent="-283672" defTabSz="4633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4690" indent="-226938" defTabSz="4633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8567" indent="-226938" defTabSz="4633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2443" indent="-226938" defTabSz="4633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6319" indent="-226938" defTabSz="463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0195" indent="-226938" defTabSz="463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4071" indent="-226938" defTabSz="463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7947" indent="-226938" defTabSz="463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E5D429-D9F5-4160-8E78-FE92671D1E91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6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19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4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9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9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5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9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o.gse.harvard.edu/resumes-profiles" TargetMode="External"/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so.gse.harvard.edu/files/gse-ocs/files/np_tip_sheet-finding_organizations_of_interest_2.pdf" TargetMode="External"/><Relationship Id="rId5" Type="http://schemas.openxmlformats.org/officeDocument/2006/relationships/hyperlink" Target="https://communities.gse.harvard.edu/hgsehub/s/" TargetMode="External"/><Relationship Id="rId4" Type="http://schemas.openxmlformats.org/officeDocument/2006/relationships/hyperlink" Target="https://cso.gse.harvard.edu/cover-letters-portfolio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JPG"/><Relationship Id="rId7" Type="http://schemas.microsoft.com/office/2007/relationships/hdphoto" Target="../media/hdphoto1.wdp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JP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HGSE_Logo_Vertical_W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13350"/>
            <a:ext cx="16144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67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441EC-28AD-468E-A75F-8787678D8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55" y="1828800"/>
            <a:ext cx="476458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D272-C005-4F13-A4F4-BFA31A01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45529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D9257-E763-44AC-8725-CDE99140A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" y="1854869"/>
            <a:ext cx="3213965" cy="81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C7A6B2-680D-4106-8653-DB3E3B45AFCE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2.2: Set up job-search agents and </a:t>
            </a:r>
            <a:r>
              <a:rPr lang="en-US" sz="3200" b="1" dirty="0" err="1"/>
              <a:t>webcrawlers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608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 notes">
            <a:extLst>
              <a:ext uri="{FF2B5EF4-FFF2-40B4-BE49-F238E27FC236}">
                <a16:creationId xmlns:a16="http://schemas.microsoft.com/office/drawing/2014/main" id="{64A050DE-D130-4DEC-8AF0-16F815D2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llow-up notes">
            <a:extLst>
              <a:ext uri="{FF2B5EF4-FFF2-40B4-BE49-F238E27FC236}">
                <a16:creationId xmlns:a16="http://schemas.microsoft.com/office/drawing/2014/main" id="{5623B473-F3B3-4BEA-A37F-166F8AC4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08" y="2209800"/>
            <a:ext cx="2871787" cy="301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3B514F-31D9-45C8-B0BA-2F22FCB64B4E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2.3</a:t>
            </a:r>
            <a:r>
              <a:rPr lang="en-US" sz="3200" b="1"/>
              <a:t>: Create </a:t>
            </a:r>
            <a:r>
              <a:rPr lang="en-US" sz="3200" b="1" dirty="0"/>
              <a:t>follow-up materials</a:t>
            </a:r>
          </a:p>
        </p:txBody>
      </p:sp>
    </p:spTree>
    <p:extLst>
      <p:ext uri="{BB962C8B-B14F-4D97-AF65-F5344CB8AC3E}">
        <p14:creationId xmlns:p14="http://schemas.microsoft.com/office/powerpoint/2010/main" val="676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326" y="2081463"/>
            <a:ext cx="6400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Apply during first two weeks of posting</a:t>
            </a:r>
          </a:p>
          <a:p>
            <a:r>
              <a:rPr lang="en-US" sz="2800" dirty="0"/>
              <a:t>Prepare for salary negotiation in spring</a:t>
            </a:r>
          </a:p>
          <a:p>
            <a:r>
              <a:rPr lang="en-US" sz="2800" dirty="0"/>
              <a:t>Submit 2-3 applications / week</a:t>
            </a:r>
          </a:p>
          <a:p>
            <a:r>
              <a:rPr lang="en-US" sz="2800" dirty="0"/>
              <a:t>Follow up!</a:t>
            </a:r>
          </a:p>
          <a:p>
            <a:pPr lvl="1"/>
            <a:r>
              <a:rPr lang="en-US" sz="2400" dirty="0"/>
              <a:t>Interviewers</a:t>
            </a:r>
          </a:p>
          <a:p>
            <a:pPr lvl="1"/>
            <a:r>
              <a:rPr lang="en-US" sz="2400" dirty="0"/>
              <a:t>Direct Supervisor</a:t>
            </a:r>
          </a:p>
          <a:p>
            <a:pPr lvl="1"/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i="1" dirty="0"/>
              <a:t>“Do not contact” means “Do not contact HR” – Always a good idea to follow up!</a:t>
            </a:r>
          </a:p>
          <a:p>
            <a:pPr marL="0" indent="0">
              <a:buNone/>
            </a:pPr>
            <a:endParaRPr lang="en-US" sz="2800" i="1" dirty="0">
              <a:sym typeface="Wingdings" panose="05000000000000000000" pitchFamily="2" charset="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C09FBD-48DD-4B70-BE62-B8EF61EA865C}"/>
              </a:ext>
            </a:extLst>
          </p:cNvPr>
          <p:cNvSpPr txBox="1">
            <a:spLocks/>
          </p:cNvSpPr>
          <p:nvPr/>
        </p:nvSpPr>
        <p:spPr>
          <a:xfrm>
            <a:off x="304800" y="680479"/>
            <a:ext cx="85659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Key Application Tips</a:t>
            </a:r>
          </a:p>
        </p:txBody>
      </p:sp>
    </p:spTree>
    <p:extLst>
      <p:ext uri="{BB962C8B-B14F-4D97-AF65-F5344CB8AC3E}">
        <p14:creationId xmlns:p14="http://schemas.microsoft.com/office/powerpoint/2010/main" val="283820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8D30-5720-4F7C-BFFE-98391EFD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27038"/>
            <a:ext cx="6553200" cy="563562"/>
          </a:xfrm>
        </p:spPr>
        <p:txBody>
          <a:bodyPr/>
          <a:lstStyle/>
          <a:p>
            <a:r>
              <a:rPr lang="en-US" sz="3200" dirty="0"/>
              <a:t>Time-to-Hire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4067-711F-4907-90D4-BF51C0A0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November application start-time</a:t>
            </a:r>
          </a:p>
          <a:p>
            <a:r>
              <a:rPr lang="en-US" sz="1600" b="1" dirty="0"/>
              <a:t>Govt: </a:t>
            </a:r>
            <a:r>
              <a:rPr lang="en-US" sz="1600" dirty="0"/>
              <a:t>120 days TTH; start now! </a:t>
            </a:r>
          </a:p>
          <a:p>
            <a:r>
              <a:rPr lang="en-US" sz="1600" b="1" dirty="0"/>
              <a:t>K12 Independent &amp; Charter: </a:t>
            </a:r>
            <a:r>
              <a:rPr lang="en-US" sz="1600" dirty="0"/>
              <a:t>start now! ; positions available through August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600" b="1" u="sng" dirty="0"/>
              <a:t>Feb application start-time</a:t>
            </a:r>
          </a:p>
          <a:p>
            <a:r>
              <a:rPr lang="en-US" sz="1600" b="1" dirty="0"/>
              <a:t>K12 Public: </a:t>
            </a:r>
            <a:r>
              <a:rPr lang="en-US" sz="1600" dirty="0"/>
              <a:t>60-90 TTH; positions available through August</a:t>
            </a:r>
          </a:p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r>
              <a:rPr lang="en-US" sz="1600" b="1" u="sng" dirty="0"/>
              <a:t>March application start-time</a:t>
            </a:r>
          </a:p>
          <a:p>
            <a:r>
              <a:rPr lang="en-US" sz="1600" b="1" dirty="0"/>
              <a:t>Nonprofit: </a:t>
            </a:r>
            <a:r>
              <a:rPr lang="en-US" sz="1600" dirty="0"/>
              <a:t>60-90 days TTH; as positions become available</a:t>
            </a:r>
          </a:p>
          <a:p>
            <a:r>
              <a:rPr lang="en-US" sz="1600" b="1" dirty="0"/>
              <a:t>Niche Consulting: </a:t>
            </a:r>
            <a:r>
              <a:rPr lang="en-US" sz="1600" dirty="0"/>
              <a:t>60-90 day TTH; Orgs with founders and directors with </a:t>
            </a:r>
            <a:r>
              <a:rPr lang="en-US" sz="1600" dirty="0" err="1"/>
              <a:t>corp</a:t>
            </a:r>
            <a:r>
              <a:rPr lang="en-US" sz="1600" dirty="0"/>
              <a:t> background, may have shorter time-to-hire (30-45 TTH); join </a:t>
            </a:r>
            <a:r>
              <a:rPr lang="en-US" sz="1600" dirty="0" err="1"/>
              <a:t>EdConnect</a:t>
            </a:r>
            <a:r>
              <a:rPr lang="en-US" sz="1600" dirty="0"/>
              <a:t> trip.</a:t>
            </a:r>
          </a:p>
          <a:p>
            <a:r>
              <a:rPr lang="en-US" sz="1600" b="1" dirty="0"/>
              <a:t>Higher Ed: </a:t>
            </a:r>
            <a:r>
              <a:rPr lang="en-US" sz="1600" dirty="0"/>
              <a:t>Student Services 60-90 days TTH; positions available in March through July; Operations positions throughout the year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600" b="1" u="sng" dirty="0"/>
              <a:t>April application start-time</a:t>
            </a:r>
          </a:p>
          <a:p>
            <a:r>
              <a:rPr lang="en-US" sz="1600" b="1" dirty="0"/>
              <a:t>Media and Tech: </a:t>
            </a:r>
            <a:r>
              <a:rPr lang="en-US" sz="1600" dirty="0"/>
              <a:t>30-45 days TTH </a:t>
            </a:r>
          </a:p>
          <a:p>
            <a:r>
              <a:rPr lang="en-US" sz="1600" b="1" dirty="0"/>
              <a:t>Corporations: </a:t>
            </a:r>
            <a:r>
              <a:rPr lang="en-US" sz="1600" dirty="0"/>
              <a:t>30-45 day TTH</a:t>
            </a:r>
          </a:p>
          <a:p>
            <a:r>
              <a:rPr lang="en-US" sz="1600" b="1" dirty="0"/>
              <a:t>Startups: </a:t>
            </a:r>
            <a:r>
              <a:rPr lang="en-US" sz="1600" dirty="0"/>
              <a:t>30-45 days TTH;</a:t>
            </a:r>
            <a:r>
              <a:rPr lang="en-US" sz="1600" b="1" dirty="0"/>
              <a:t> </a:t>
            </a:r>
            <a:r>
              <a:rPr lang="en-US" sz="1600" dirty="0"/>
              <a:t>faster TTH</a:t>
            </a:r>
          </a:p>
        </p:txBody>
      </p:sp>
    </p:spTree>
    <p:extLst>
      <p:ext uri="{BB962C8B-B14F-4D97-AF65-F5344CB8AC3E}">
        <p14:creationId xmlns:p14="http://schemas.microsoft.com/office/powerpoint/2010/main" val="2071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C25-D234-48F9-B878-B756C180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5E33E-A9FE-4027-B414-445237B57E1D}"/>
              </a:ext>
            </a:extLst>
          </p:cNvPr>
          <p:cNvSpPr/>
          <p:nvPr/>
        </p:nvSpPr>
        <p:spPr>
          <a:xfrm>
            <a:off x="457200" y="1600200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Guidestar</a:t>
            </a:r>
            <a:r>
              <a:rPr lang="en-US" sz="2200" dirty="0"/>
              <a:t> (now merged with Foundation Center to form Candid.org): Hollis </a:t>
            </a:r>
            <a:r>
              <a:rPr lang="en-US" sz="2200" dirty="0">
                <a:sym typeface="Wingdings" panose="05000000000000000000" pitchFamily="2" charset="2"/>
              </a:rPr>
              <a:t> Guidestar  View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LinkedIn HGSE Alumni page</a:t>
            </a:r>
            <a:r>
              <a:rPr lang="en-US" sz="2200" dirty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  <a:hlinkClick r:id="rId2"/>
              </a:rPr>
              <a:t>www.linkedIn.com</a:t>
            </a:r>
            <a:r>
              <a:rPr lang="en-US" sz="2200" dirty="0">
                <a:sym typeface="Wingdings" panose="05000000000000000000" pitchFamily="2" charset="2"/>
              </a:rPr>
              <a:t>  Search for: </a:t>
            </a:r>
            <a:r>
              <a:rPr lang="en-US" sz="2200" i="1" dirty="0">
                <a:sym typeface="Wingdings" panose="05000000000000000000" pitchFamily="2" charset="2"/>
              </a:rPr>
              <a:t>Harvard University Graduate School of Education </a:t>
            </a:r>
            <a:r>
              <a:rPr lang="en-US" sz="2200" dirty="0">
                <a:sym typeface="Wingdings" panose="05000000000000000000" pitchFamily="2" charset="2"/>
              </a:rPr>
              <a:t> Click on </a:t>
            </a:r>
            <a:r>
              <a:rPr lang="en-US" sz="2200" i="1" dirty="0">
                <a:sym typeface="Wingdings" panose="05000000000000000000" pitchFamily="2" charset="2"/>
              </a:rPr>
              <a:t>Alumni </a:t>
            </a:r>
            <a:r>
              <a:rPr lang="en-US" sz="2200" dirty="0">
                <a:sym typeface="Wingdings" panose="05000000000000000000" pitchFamily="2" charset="2"/>
              </a:rPr>
              <a:t>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Application Trackers</a:t>
            </a:r>
            <a:r>
              <a:rPr lang="en-US" sz="2200" dirty="0"/>
              <a:t>: cso.gse.harvard.edu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i="1" dirty="0"/>
              <a:t>Engage with Employers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S</a:t>
            </a:r>
            <a:r>
              <a:rPr lang="en-US" sz="2200" dirty="0"/>
              <a:t>elect sector pathway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i="1" dirty="0"/>
              <a:t>Resources</a:t>
            </a:r>
            <a:r>
              <a:rPr lang="en-US" sz="2200" dirty="0"/>
              <a:t> (not available for all sectors. If not available for yours, select any and tailor)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Resumes and profiles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https://cso.gse.harvard.edu/resumes-profiles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Cover Letters: </a:t>
            </a:r>
            <a:r>
              <a:rPr lang="en-US" sz="2200" dirty="0">
                <a:hlinkClick r:id="rId4"/>
              </a:rPr>
              <a:t>https://cso.gse.harvard.edu/cover-letters-portfolios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Events on Hub: </a:t>
            </a:r>
            <a:r>
              <a:rPr lang="en-US" sz="2200" dirty="0">
                <a:hlinkClick r:id="rId5"/>
              </a:rPr>
              <a:t>https://communities.gse.harvard.edu/hgsehub/s/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Tips on using </a:t>
            </a:r>
            <a:r>
              <a:rPr lang="en-US" sz="2200" b="1" dirty="0">
                <a:hlinkClick r:id="rId6"/>
              </a:rPr>
              <a:t>Guidestar and LinkedIn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672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362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Any questions?</a:t>
            </a:r>
          </a:p>
          <a:p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0239FC-A799-44EE-B847-F6AEB7B040EC}"/>
              </a:ext>
            </a:extLst>
          </p:cNvPr>
          <p:cNvSpPr/>
          <p:nvPr/>
        </p:nvSpPr>
        <p:spPr>
          <a:xfrm>
            <a:off x="228600" y="586516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Email rachel</a:t>
            </a:r>
            <a:r>
              <a:rPr lang="en-US" sz="2400" b="1" dirty="0"/>
              <a:t>_gakenheimer@gse.harvard.edu</a:t>
            </a:r>
          </a:p>
        </p:txBody>
      </p:sp>
    </p:spTree>
    <p:extLst>
      <p:ext uri="{BB962C8B-B14F-4D97-AF65-F5344CB8AC3E}">
        <p14:creationId xmlns:p14="http://schemas.microsoft.com/office/powerpoint/2010/main" val="34926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0360"/>
            <a:ext cx="8229600" cy="1330440"/>
          </a:xfrm>
        </p:spPr>
        <p:txBody>
          <a:bodyPr/>
          <a:lstStyle/>
          <a:p>
            <a:pPr algn="r"/>
            <a:r>
              <a:rPr lang="en-US" b="1" spc="-1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Job Search: </a:t>
            </a:r>
            <a:r>
              <a:rPr lang="en-US" sz="3200" b="1" spc="-1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Strategies for a Job by June</a:t>
            </a:r>
            <a:endParaRPr lang="en-US" sz="3200" b="1" spc="-150" dirty="0">
              <a:solidFill>
                <a:srgbClr val="A51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9476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with </a:t>
            </a:r>
          </a:p>
          <a:p>
            <a:pPr algn="ctr"/>
            <a:r>
              <a:rPr lang="en-US" sz="2000" b="1" i="1" dirty="0"/>
              <a:t>Rachel Gakenheimer</a:t>
            </a:r>
          </a:p>
          <a:p>
            <a:pPr algn="ctr"/>
            <a:r>
              <a:rPr lang="en-US" sz="2000" b="1" i="1" dirty="0"/>
              <a:t>Manager of Applied Learning</a:t>
            </a:r>
          </a:p>
          <a:p>
            <a:pPr algn="ctr"/>
            <a:r>
              <a:rPr lang="en-US" sz="2000" b="1" i="1" dirty="0"/>
              <a:t>HGSE Career Services Office </a:t>
            </a:r>
            <a:endParaRPr lang="en-US" sz="2000" b="1" i="1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</a:rPr>
              <a:t>January 23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, 2019 4-5pm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9FCA8-73CD-4578-B711-03B086B1D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4909"/>
            <a:ext cx="1334578" cy="124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27AA9-A888-4373-A7FA-3AEC855B7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3" y="2854909"/>
            <a:ext cx="1865376" cy="124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C707E-0B73-4210-BA26-195462741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84" y="2854909"/>
            <a:ext cx="1865376" cy="124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9A2DF-F7CE-4CF9-BB2F-CC44EAECBF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24" y="2854909"/>
            <a:ext cx="1865376" cy="124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56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7344"/>
            <a:ext cx="2971800" cy="2169456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b="1" dirty="0"/>
              <a:t>PHASE 1: </a:t>
            </a:r>
          </a:p>
          <a:p>
            <a:pPr marL="0" lvl="0" indent="0" algn="ctr">
              <a:buNone/>
            </a:pPr>
            <a:r>
              <a:rPr lang="en-US" sz="2400" b="1" dirty="0"/>
              <a:t>PREPARE </a:t>
            </a:r>
          </a:p>
          <a:p>
            <a:pPr marL="0" lvl="0" indent="0" algn="ctr">
              <a:buNone/>
            </a:pPr>
            <a:r>
              <a:rPr lang="en-US" sz="2400" dirty="0"/>
              <a:t>(starts now! Regardless of sector of interest)</a:t>
            </a:r>
          </a:p>
          <a:p>
            <a:pPr lvl="0" algn="ctr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9C549B-2E1E-4FD4-8154-B7C0211BA53A}"/>
              </a:ext>
            </a:extLst>
          </p:cNvPr>
          <p:cNvSpPr txBox="1">
            <a:spLocks/>
          </p:cNvSpPr>
          <p:nvPr/>
        </p:nvSpPr>
        <p:spPr>
          <a:xfrm>
            <a:off x="5257800" y="2707344"/>
            <a:ext cx="3200400" cy="21694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1" dirty="0"/>
              <a:t>PHASE 2: </a:t>
            </a:r>
          </a:p>
          <a:p>
            <a:pPr marL="0" indent="0" algn="ctr">
              <a:buFont typeface="Arial" charset="0"/>
              <a:buNone/>
            </a:pPr>
            <a:r>
              <a:rPr lang="en-US" sz="2400" b="1" dirty="0"/>
              <a:t>APPLY 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/>
              <a:t>(start-time depends on your sector of interest)</a:t>
            </a:r>
          </a:p>
          <a:p>
            <a:pPr marL="0" indent="0" algn="ctr">
              <a:buFont typeface="Arial" charset="0"/>
              <a:buNone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0E54AAC-66B2-4FDB-BF2C-463D10A78966}"/>
              </a:ext>
            </a:extLst>
          </p:cNvPr>
          <p:cNvSpPr/>
          <p:nvPr/>
        </p:nvSpPr>
        <p:spPr>
          <a:xfrm>
            <a:off x="3962400" y="3429000"/>
            <a:ext cx="9906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584AFC-228E-470C-B280-255B9321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0479"/>
            <a:ext cx="8642152" cy="655637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Two Phases</a:t>
            </a:r>
          </a:p>
        </p:txBody>
      </p:sp>
    </p:spTree>
    <p:extLst>
      <p:ext uri="{BB962C8B-B14F-4D97-AF65-F5344CB8AC3E}">
        <p14:creationId xmlns:p14="http://schemas.microsoft.com/office/powerpoint/2010/main" val="45743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6084"/>
            <a:ext cx="6889552" cy="655637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Step 1.1: Develop a List of Target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5763657" cy="3581400"/>
          </a:xfrm>
        </p:spPr>
        <p:txBody>
          <a:bodyPr>
            <a:normAutofit/>
          </a:bodyPr>
          <a:lstStyle/>
          <a:p>
            <a:r>
              <a:rPr lang="en-US" sz="2800" dirty="0"/>
              <a:t>20-40 orgs on target list</a:t>
            </a:r>
          </a:p>
          <a:p>
            <a:r>
              <a:rPr lang="en-US" sz="2800" dirty="0"/>
              <a:t>Guidestar + Foundation Center is now Candid.org – access via old Guidestar links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8A5FB-5795-49B3-895C-00F0CD71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89" y="1193847"/>
            <a:ext cx="1274286" cy="118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A3B255-D01D-41BE-BC8C-4267DBFC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6" y="4825972"/>
            <a:ext cx="4648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DAE893-D816-4A07-B641-F4650E3F5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" y="3691458"/>
            <a:ext cx="34671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46084-255E-4C8D-B9FF-81038221D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2" y="4243587"/>
            <a:ext cx="29527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01288-2DB6-4016-A03D-380AD1B45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066" y="2828254"/>
            <a:ext cx="2307686" cy="100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03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983" y="1793106"/>
            <a:ext cx="64008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Create long-term relationships</a:t>
            </a:r>
          </a:p>
          <a:p>
            <a:r>
              <a:rPr lang="en-US" sz="2800" dirty="0"/>
              <a:t>Get referrals</a:t>
            </a:r>
          </a:p>
          <a:p>
            <a:r>
              <a:rPr lang="en-US" sz="2800" dirty="0"/>
              <a:t>Learn about hiring process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5DBA3-5075-40EE-8ACA-E8BDA9A4B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" y="3581400"/>
            <a:ext cx="2256498" cy="150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DBCDF-7304-4DF7-A3DB-3A9AD7BD4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11192"/>
            <a:ext cx="2149722" cy="143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0725D-0F3D-467C-8A88-036FFA89C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06" y="3617260"/>
            <a:ext cx="2256497" cy="150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FAE9F7-3EF2-4156-806A-136101A2EEA4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1.2: Make Connections</a:t>
            </a:r>
          </a:p>
        </p:txBody>
      </p:sp>
    </p:spTree>
    <p:extLst>
      <p:ext uri="{BB962C8B-B14F-4D97-AF65-F5344CB8AC3E}">
        <p14:creationId xmlns:p14="http://schemas.microsoft.com/office/powerpoint/2010/main" val="73637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4008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Resume</a:t>
            </a:r>
          </a:p>
          <a:p>
            <a:r>
              <a:rPr lang="en-US" sz="2800" dirty="0"/>
              <a:t>Cover Letter</a:t>
            </a:r>
          </a:p>
          <a:p>
            <a:r>
              <a:rPr lang="en-US" sz="2800" dirty="0"/>
              <a:t>LinkedIn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FB874-D5B9-4CDD-86D0-D57DF11E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66" y="2057400"/>
            <a:ext cx="240467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61FB2-91F6-4959-BD3E-51305ECDA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29" y="3237684"/>
            <a:ext cx="1946535" cy="19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696F5-00FA-4C14-B448-30CF20909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1" y="4258164"/>
            <a:ext cx="3896099" cy="186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7873CB-75DC-4BF0-9E28-73C41C09466E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1.3: Update Your Marketing Materials</a:t>
            </a:r>
          </a:p>
        </p:txBody>
      </p:sp>
    </p:spTree>
    <p:extLst>
      <p:ext uri="{BB962C8B-B14F-4D97-AF65-F5344CB8AC3E}">
        <p14:creationId xmlns:p14="http://schemas.microsoft.com/office/powerpoint/2010/main" val="15016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AE851ED-A9F7-4E34-98D4-CF2DD888D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2" y="1841576"/>
            <a:ext cx="8455196" cy="3994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1E0E4-E495-4F3C-8F95-5C119F1E6E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9968" r="7500"/>
          <a:stretch/>
        </p:blipFill>
        <p:spPr>
          <a:xfrm>
            <a:off x="296296" y="1524001"/>
            <a:ext cx="3042242" cy="150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9EFE6-747F-4778-922B-D503A9395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53" y="1600200"/>
            <a:ext cx="2364547" cy="156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DE7BA-8D0D-493E-B95E-4B81A52B9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24" y="2359652"/>
            <a:ext cx="2722834" cy="181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8D5E9-A452-48EF-B9DB-C23277966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62661"/>
            <a:ext cx="2880586" cy="155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B5DA5-79A3-46B2-ABBD-FDA2A12E3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/>
          <a:stretch/>
        </p:blipFill>
        <p:spPr>
          <a:xfrm>
            <a:off x="280719" y="4694134"/>
            <a:ext cx="4119731" cy="181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8066A72-CD26-4B9E-9441-2425ECDEE4ED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1.4: Review Spring Courses &amp; Programming</a:t>
            </a:r>
          </a:p>
        </p:txBody>
      </p:sp>
    </p:spTree>
    <p:extLst>
      <p:ext uri="{BB962C8B-B14F-4D97-AF65-F5344CB8AC3E}">
        <p14:creationId xmlns:p14="http://schemas.microsoft.com/office/powerpoint/2010/main" val="353178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2591CA-5A9E-4AB2-ADE1-76EBC509EFDB}"/>
              </a:ext>
            </a:extLst>
          </p:cNvPr>
          <p:cNvSpPr txBox="1">
            <a:spLocks/>
          </p:cNvSpPr>
          <p:nvPr/>
        </p:nvSpPr>
        <p:spPr>
          <a:xfrm>
            <a:off x="228600" y="680479"/>
            <a:ext cx="86421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Phase 2: Apply!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CF749-D87A-4F85-9AFC-E7866C8C0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0" y="1336116"/>
            <a:ext cx="6553419" cy="506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21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32FFF5C2-4F65-440A-B3FC-5A967A9A5700}"/>
              </a:ext>
            </a:extLst>
          </p:cNvPr>
          <p:cNvSpPr txBox="1">
            <a:spLocks/>
          </p:cNvSpPr>
          <p:nvPr/>
        </p:nvSpPr>
        <p:spPr>
          <a:xfrm>
            <a:off x="1981200" y="680479"/>
            <a:ext cx="6889552" cy="6556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b="1" dirty="0"/>
              <a:t>Step 2.1: Find Positions of Interest to You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256998-6676-468A-B0BB-618E6D414B1A}"/>
              </a:ext>
            </a:extLst>
          </p:cNvPr>
          <p:cNvGrpSpPr/>
          <p:nvPr/>
        </p:nvGrpSpPr>
        <p:grpSpPr>
          <a:xfrm>
            <a:off x="2001520" y="3144963"/>
            <a:ext cx="5250491" cy="3285274"/>
            <a:chOff x="415215" y="1378524"/>
            <a:chExt cx="8594369" cy="50111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3E3637-BC8C-44A4-8D35-1BA0010D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65" y="1378524"/>
              <a:ext cx="2343150" cy="164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1D887E-427A-4638-B6F3-2D30741C8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135" y="1806287"/>
              <a:ext cx="3560449" cy="423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E58F2A-84B3-400D-A723-D6E08ADA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36" y="2135708"/>
              <a:ext cx="2590800" cy="876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C2FE2BF-BE39-49A9-B1D8-D311B93D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85" y="2375466"/>
              <a:ext cx="295275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E79DE3-D9B4-4409-A177-37B6460C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00" y="4041634"/>
              <a:ext cx="1365178" cy="10550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9DF1DCA-0566-458A-9F1B-357282D1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003" y="3679630"/>
              <a:ext cx="1638300" cy="695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A16862C-81F5-44DD-8EAC-354C8A77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17802" y="4520271"/>
              <a:ext cx="1485900" cy="657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C76E7F1-367F-4102-AA77-FAC29195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5215" y="5486825"/>
              <a:ext cx="1895475" cy="771525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A461AE-5661-4198-9450-298FEF988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38230" y="4244046"/>
              <a:ext cx="2590800" cy="933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1F53CA6-AF68-4290-AAB2-0E361214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445" y="5456236"/>
              <a:ext cx="2579016" cy="933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828755-1BC7-4B8B-BA2E-BFC9AC37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411" y="4532739"/>
              <a:ext cx="1609725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5E5C095-0E83-4402-832C-3122E3594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261089"/>
              <a:ext cx="2314249" cy="766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E31387-1CBE-441D-A739-6F383F91B152}"/>
              </a:ext>
            </a:extLst>
          </p:cNvPr>
          <p:cNvSpPr txBox="1"/>
          <p:nvPr/>
        </p:nvSpPr>
        <p:spPr>
          <a:xfrm>
            <a:off x="736950" y="1676400"/>
            <a:ext cx="7645050" cy="134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Key places to check for positions:</a:t>
            </a:r>
          </a:p>
          <a:p>
            <a:pPr marL="342900" indent="-342900">
              <a:buAutoNum type="arabicParenR"/>
            </a:pPr>
            <a:r>
              <a:rPr lang="en-US" sz="2000" dirty="0"/>
              <a:t>Organization’s website</a:t>
            </a:r>
          </a:p>
          <a:p>
            <a:pPr marL="342900" indent="-342900">
              <a:buAutoNum type="arabicParenR"/>
            </a:pPr>
            <a:r>
              <a:rPr lang="en-US" sz="2000" dirty="0"/>
              <a:t>Professional organizations &amp; publications for your sector of  choice</a:t>
            </a:r>
          </a:p>
          <a:p>
            <a:pPr marL="342900" indent="-342900">
              <a:buAutoNum type="arabicParenR"/>
            </a:pPr>
            <a:r>
              <a:rPr lang="en-US" sz="2000" dirty="0" err="1"/>
              <a:t>Webcrawlers</a:t>
            </a:r>
            <a:r>
              <a:rPr lang="en-US" sz="2000" dirty="0"/>
              <a:t>, like Indeed.com and USAJobs.gov</a:t>
            </a:r>
          </a:p>
        </p:txBody>
      </p:sp>
    </p:spTree>
    <p:extLst>
      <p:ext uri="{BB962C8B-B14F-4D97-AF65-F5344CB8AC3E}">
        <p14:creationId xmlns:p14="http://schemas.microsoft.com/office/powerpoint/2010/main" val="2678438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514</Words>
  <Application>Microsoft Office PowerPoint</Application>
  <PresentationFormat>On-screen Show (4:3)</PresentationFormat>
  <Paragraphs>89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Wingdings</vt:lpstr>
      <vt:lpstr>Custom Design</vt:lpstr>
      <vt:lpstr>1_Custom Design</vt:lpstr>
      <vt:lpstr>2_Custom Design</vt:lpstr>
      <vt:lpstr>3_Custom Design</vt:lpstr>
      <vt:lpstr>PowerPoint Presentation</vt:lpstr>
      <vt:lpstr>Optimizing Your Job Search: Successful Strategies for a Job by June</vt:lpstr>
      <vt:lpstr>Two Phases</vt:lpstr>
      <vt:lpstr>Step 1.1: Develop a List of Target Organizations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Time-to-Hire Timeline</vt:lpstr>
      <vt:lpstr>Resource Links</vt:lpstr>
      <vt:lpstr>PowerPoint Presentation</vt:lpstr>
    </vt:vector>
  </TitlesOfParts>
  <Company>HGSE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swmaint</dc:creator>
  <cp:lastModifiedBy>Gakenheimer, Rachel Neilson</cp:lastModifiedBy>
  <cp:revision>39</cp:revision>
  <cp:lastPrinted>2019-01-22T23:30:13Z</cp:lastPrinted>
  <dcterms:created xsi:type="dcterms:W3CDTF">2014-10-16T13:33:18Z</dcterms:created>
  <dcterms:modified xsi:type="dcterms:W3CDTF">2019-02-13T20:36:41Z</dcterms:modified>
</cp:coreProperties>
</file>