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2" r:id="rId10"/>
    <p:sldId id="261" r:id="rId11"/>
    <p:sldId id="263" r:id="rId12"/>
    <p:sldId id="264" r:id="rId13"/>
    <p:sldId id="26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934" autoAdjust="0"/>
  </p:normalViewPr>
  <p:slideViewPr>
    <p:cSldViewPr snapToGrid="0">
      <p:cViewPr varScale="1">
        <p:scale>
          <a:sx n="61" d="100"/>
          <a:sy n="61"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kenheimer, Rachel Neilson" userId="807726ba-4322-4378-b71d-bc912109f5e1" providerId="ADAL" clId="{6D174053-F9AB-42B6-9036-F928666E1F7B}"/>
    <pc:docChg chg="modSld">
      <pc:chgData name="Gakenheimer, Rachel Neilson" userId="807726ba-4322-4378-b71d-bc912109f5e1" providerId="ADAL" clId="{6D174053-F9AB-42B6-9036-F928666E1F7B}" dt="2020-02-13T22:15:58.688" v="9" actId="20577"/>
      <pc:docMkLst>
        <pc:docMk/>
      </pc:docMkLst>
      <pc:sldChg chg="modNotesTx">
        <pc:chgData name="Gakenheimer, Rachel Neilson" userId="807726ba-4322-4378-b71d-bc912109f5e1" providerId="ADAL" clId="{6D174053-F9AB-42B6-9036-F928666E1F7B}" dt="2020-02-13T22:15:30.310" v="0" actId="20577"/>
        <pc:sldMkLst>
          <pc:docMk/>
          <pc:sldMk cId="1464500942" sldId="256"/>
        </pc:sldMkLst>
      </pc:sldChg>
      <pc:sldChg chg="modNotesTx">
        <pc:chgData name="Gakenheimer, Rachel Neilson" userId="807726ba-4322-4378-b71d-bc912109f5e1" providerId="ADAL" clId="{6D174053-F9AB-42B6-9036-F928666E1F7B}" dt="2020-02-13T22:15:33.530" v="1" actId="20577"/>
        <pc:sldMkLst>
          <pc:docMk/>
          <pc:sldMk cId="2118913695" sldId="257"/>
        </pc:sldMkLst>
      </pc:sldChg>
      <pc:sldChg chg="modNotesTx">
        <pc:chgData name="Gakenheimer, Rachel Neilson" userId="807726ba-4322-4378-b71d-bc912109f5e1" providerId="ADAL" clId="{6D174053-F9AB-42B6-9036-F928666E1F7B}" dt="2020-02-13T22:15:37.097" v="2" actId="20577"/>
        <pc:sldMkLst>
          <pc:docMk/>
          <pc:sldMk cId="4106831670" sldId="258"/>
        </pc:sldMkLst>
      </pc:sldChg>
      <pc:sldChg chg="modNotesTx">
        <pc:chgData name="Gakenheimer, Rachel Neilson" userId="807726ba-4322-4378-b71d-bc912109f5e1" providerId="ADAL" clId="{6D174053-F9AB-42B6-9036-F928666E1F7B}" dt="2020-02-13T22:15:40.180" v="3" actId="20577"/>
        <pc:sldMkLst>
          <pc:docMk/>
          <pc:sldMk cId="147771038" sldId="259"/>
        </pc:sldMkLst>
      </pc:sldChg>
      <pc:sldChg chg="modNotesTx">
        <pc:chgData name="Gakenheimer, Rachel Neilson" userId="807726ba-4322-4378-b71d-bc912109f5e1" providerId="ADAL" clId="{6D174053-F9AB-42B6-9036-F928666E1F7B}" dt="2020-02-13T22:15:44.495" v="4" actId="20577"/>
        <pc:sldMkLst>
          <pc:docMk/>
          <pc:sldMk cId="2005888487" sldId="260"/>
        </pc:sldMkLst>
      </pc:sldChg>
      <pc:sldChg chg="modNotesTx">
        <pc:chgData name="Gakenheimer, Rachel Neilson" userId="807726ba-4322-4378-b71d-bc912109f5e1" providerId="ADAL" clId="{6D174053-F9AB-42B6-9036-F928666E1F7B}" dt="2020-02-13T22:15:52.420" v="7" actId="20577"/>
        <pc:sldMkLst>
          <pc:docMk/>
          <pc:sldMk cId="2631262643" sldId="261"/>
        </pc:sldMkLst>
      </pc:sldChg>
      <pc:sldChg chg="modNotesTx">
        <pc:chgData name="Gakenheimer, Rachel Neilson" userId="807726ba-4322-4378-b71d-bc912109f5e1" providerId="ADAL" clId="{6D174053-F9AB-42B6-9036-F928666E1F7B}" dt="2020-02-13T22:15:48.622" v="6" actId="20577"/>
        <pc:sldMkLst>
          <pc:docMk/>
          <pc:sldMk cId="2067627348" sldId="262"/>
        </pc:sldMkLst>
      </pc:sldChg>
      <pc:sldChg chg="modNotesTx">
        <pc:chgData name="Gakenheimer, Rachel Neilson" userId="807726ba-4322-4378-b71d-bc912109f5e1" providerId="ADAL" clId="{6D174053-F9AB-42B6-9036-F928666E1F7B}" dt="2020-02-13T22:15:55.792" v="8" actId="20577"/>
        <pc:sldMkLst>
          <pc:docMk/>
          <pc:sldMk cId="2258724014" sldId="263"/>
        </pc:sldMkLst>
      </pc:sldChg>
      <pc:sldChg chg="modNotesTx">
        <pc:chgData name="Gakenheimer, Rachel Neilson" userId="807726ba-4322-4378-b71d-bc912109f5e1" providerId="ADAL" clId="{6D174053-F9AB-42B6-9036-F928666E1F7B}" dt="2020-02-13T22:15:58.688" v="9" actId="20577"/>
        <pc:sldMkLst>
          <pc:docMk/>
          <pc:sldMk cId="3591736608"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60EC985-E703-40B8-A179-D8A398C3493C}" type="datetimeFigureOut">
              <a:rPr lang="en-US" smtClean="0"/>
              <a:t>2/13/2020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0D69F22-DC0C-4FCB-8B87-4F9C27330CDB}" type="slidenum">
              <a:rPr lang="en-US" smtClean="0"/>
              <a:t>‹#›</a:t>
            </a:fld>
            <a:endParaRPr lang="en-US"/>
          </a:p>
        </p:txBody>
      </p:sp>
    </p:spTree>
    <p:extLst>
      <p:ext uri="{BB962C8B-B14F-4D97-AF65-F5344CB8AC3E}">
        <p14:creationId xmlns:p14="http://schemas.microsoft.com/office/powerpoint/2010/main" val="144818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1</a:t>
            </a:fld>
            <a:endParaRPr lang="en-US"/>
          </a:p>
        </p:txBody>
      </p:sp>
    </p:spTree>
    <p:extLst>
      <p:ext uri="{BB962C8B-B14F-4D97-AF65-F5344CB8AC3E}">
        <p14:creationId xmlns:p14="http://schemas.microsoft.com/office/powerpoint/2010/main" val="90206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D69F22-DC0C-4FCB-8B87-4F9C27330CDB}" type="slidenum">
              <a:rPr lang="en-US" smtClean="0"/>
              <a:t>10</a:t>
            </a:fld>
            <a:endParaRPr lang="en-US"/>
          </a:p>
        </p:txBody>
      </p:sp>
    </p:spTree>
    <p:extLst>
      <p:ext uri="{BB962C8B-B14F-4D97-AF65-F5344CB8AC3E}">
        <p14:creationId xmlns:p14="http://schemas.microsoft.com/office/powerpoint/2010/main" val="384785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2</a:t>
            </a:fld>
            <a:endParaRPr lang="en-US"/>
          </a:p>
        </p:txBody>
      </p:sp>
    </p:spTree>
    <p:extLst>
      <p:ext uri="{BB962C8B-B14F-4D97-AF65-F5344CB8AC3E}">
        <p14:creationId xmlns:p14="http://schemas.microsoft.com/office/powerpoint/2010/main" val="248775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50D69F22-DC0C-4FCB-8B87-4F9C27330CDB}" type="slidenum">
              <a:rPr lang="en-US" smtClean="0"/>
              <a:t>3</a:t>
            </a:fld>
            <a:endParaRPr lang="en-US"/>
          </a:p>
        </p:txBody>
      </p:sp>
    </p:spTree>
    <p:extLst>
      <p:ext uri="{BB962C8B-B14F-4D97-AF65-F5344CB8AC3E}">
        <p14:creationId xmlns:p14="http://schemas.microsoft.com/office/powerpoint/2010/main" val="193966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50D69F22-DC0C-4FCB-8B87-4F9C27330CDB}" type="slidenum">
              <a:rPr lang="en-US" smtClean="0"/>
              <a:t>4</a:t>
            </a:fld>
            <a:endParaRPr lang="en-US"/>
          </a:p>
        </p:txBody>
      </p:sp>
    </p:spTree>
    <p:extLst>
      <p:ext uri="{BB962C8B-B14F-4D97-AF65-F5344CB8AC3E}">
        <p14:creationId xmlns:p14="http://schemas.microsoft.com/office/powerpoint/2010/main" val="41977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5</a:t>
            </a:fld>
            <a:endParaRPr lang="en-US"/>
          </a:p>
        </p:txBody>
      </p:sp>
    </p:spTree>
    <p:extLst>
      <p:ext uri="{BB962C8B-B14F-4D97-AF65-F5344CB8AC3E}">
        <p14:creationId xmlns:p14="http://schemas.microsoft.com/office/powerpoint/2010/main" val="1313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fld id="{50D69F22-DC0C-4FCB-8B87-4F9C27330CDB}" type="slidenum">
              <a:rPr lang="en-US" smtClean="0"/>
              <a:t>6</a:t>
            </a:fld>
            <a:endParaRPr lang="en-US"/>
          </a:p>
        </p:txBody>
      </p:sp>
    </p:spTree>
    <p:extLst>
      <p:ext uri="{BB962C8B-B14F-4D97-AF65-F5344CB8AC3E}">
        <p14:creationId xmlns:p14="http://schemas.microsoft.com/office/powerpoint/2010/main" val="418790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7</a:t>
            </a:fld>
            <a:endParaRPr lang="en-US"/>
          </a:p>
        </p:txBody>
      </p:sp>
    </p:spTree>
    <p:extLst>
      <p:ext uri="{BB962C8B-B14F-4D97-AF65-F5344CB8AC3E}">
        <p14:creationId xmlns:p14="http://schemas.microsoft.com/office/powerpoint/2010/main" val="191444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50D69F22-DC0C-4FCB-8B87-4F9C27330CDB}" type="slidenum">
              <a:rPr lang="en-US" smtClean="0"/>
              <a:t>8</a:t>
            </a:fld>
            <a:endParaRPr lang="en-US"/>
          </a:p>
        </p:txBody>
      </p:sp>
    </p:spTree>
    <p:extLst>
      <p:ext uri="{BB962C8B-B14F-4D97-AF65-F5344CB8AC3E}">
        <p14:creationId xmlns:p14="http://schemas.microsoft.com/office/powerpoint/2010/main" val="293837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69F22-DC0C-4FCB-8B87-4F9C27330CDB}" type="slidenum">
              <a:rPr lang="en-US" smtClean="0"/>
              <a:t>9</a:t>
            </a:fld>
            <a:endParaRPr lang="en-US"/>
          </a:p>
        </p:txBody>
      </p:sp>
    </p:spTree>
    <p:extLst>
      <p:ext uri="{BB962C8B-B14F-4D97-AF65-F5344CB8AC3E}">
        <p14:creationId xmlns:p14="http://schemas.microsoft.com/office/powerpoint/2010/main" val="277040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8736-0CD3-450E-96BA-04A1195F1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C8BC9-54AF-4860-BE89-67E7EAB0E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39A43-AA2D-491D-8333-B88F8B1D5EBD}"/>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EC812829-0F65-4B62-8660-0110ECC7C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31E63-0EB2-4187-B26E-E88485FE303D}"/>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09277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C7F1-7756-4DE0-B0AF-4602A5F136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1B841D-44C0-4072-A76F-F384EF7BC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C4EB2-6B3C-48FB-B057-3BF7EA5B5030}"/>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4D6CA716-BEEE-462A-99B0-9BE15F336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4822C-920D-46FF-86B1-16063545251B}"/>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3791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EFDF53-0894-4A70-9FA4-6CAE88B7C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D8D7E-EBE4-4C38-99C4-5D04C68ED9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DD3A9-40E1-44DF-B81A-B60493493D8C}"/>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6CE6BA82-1DF8-49B2-B821-3BE1D6F25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1313B-4259-4962-9FC4-D531D59F06A2}"/>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12722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203B-94A7-413F-97A3-390B2E4B0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3E221-9B31-4698-9165-8650E77B1E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67A75-EB63-4B5D-9E30-E178246B96E7}"/>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7F9C7BDB-50BC-4FB9-9F90-D80561994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23A6C-B528-4516-89D5-E1C3A046F6C0}"/>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25173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208A-A04A-4CE0-B3E7-57B3CFFEE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0620BB-7F41-4C7F-BA82-04CDA7D80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BDE4F-7459-4B50-BF54-79AF2EC8F7DA}"/>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D458036A-6C6B-4662-9DD1-AA4D444A9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491D1-5920-4AE1-91CD-D91B74F7A17C}"/>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287358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D742-4968-4D8D-B321-5202FA1C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93157-0EB1-4488-826B-1BEB7F7287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278D42-AE00-46A1-84C6-F981B56E14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808EC-F901-4B43-ABC9-03704CF5EF14}"/>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FB8CDB9E-55D9-4559-A011-0A670847A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85BD2-DEC5-4B54-86AF-9920B25099BF}"/>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84718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B8CD-C37F-4C51-BA9C-6A32DDF6C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ECFD9-A86F-4C6F-B5C1-AC67BFB86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99FBA-5D38-4871-B82E-0B60E17166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74F65-7590-4633-AF3C-A10FDCA54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2CF70-61FD-4044-8D4F-C264CC578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B36E9-4FF9-40DF-B598-573DF0C00F3D}"/>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8" name="Footer Placeholder 7">
            <a:extLst>
              <a:ext uri="{FF2B5EF4-FFF2-40B4-BE49-F238E27FC236}">
                <a16:creationId xmlns:a16="http://schemas.microsoft.com/office/drawing/2014/main" id="{01396FCB-4090-4635-A299-331B990DB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015AB-BF17-41CB-9ED3-E1CC093011C4}"/>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22704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D767-1D87-4813-ACC5-D991652A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10688-C4DD-484F-92AD-649A3EF1F2CB}"/>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4" name="Footer Placeholder 3">
            <a:extLst>
              <a:ext uri="{FF2B5EF4-FFF2-40B4-BE49-F238E27FC236}">
                <a16:creationId xmlns:a16="http://schemas.microsoft.com/office/drawing/2014/main" id="{22D82F83-88F6-4DAC-BA65-BC3B895C6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3E155-D9E4-4334-8C08-418CDC4C96B4}"/>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6908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1E16A-DCFA-4089-AD2F-AF9BCC2F4614}"/>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3" name="Footer Placeholder 2">
            <a:extLst>
              <a:ext uri="{FF2B5EF4-FFF2-40B4-BE49-F238E27FC236}">
                <a16:creationId xmlns:a16="http://schemas.microsoft.com/office/drawing/2014/main" id="{1CC0F222-6D95-4EDD-BF96-1300E2D18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95D636-C7CF-4BAF-8437-73ED912A7165}"/>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992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A455-DFDA-41BA-8B7B-E751D177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FC29E-74B6-41E1-918D-468EFBD9E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84BA9-85B8-4314-9014-E1621A398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979F3-26D5-48D1-9142-1C2CCAC2257B}"/>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6E11A33D-4C54-4C96-8817-C2655975F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D4C30-6E7D-4FA2-83F9-86B904F2075E}"/>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338155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97CB-3748-4740-89B2-31D3777ED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081BF-B660-4EFE-A8FA-632EF5014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37652-34D0-4622-8D88-A857AC968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40202-2452-40C6-B7C1-5D4357B12D83}"/>
              </a:ext>
            </a:extLst>
          </p:cNvPr>
          <p:cNvSpPr>
            <a:spLocks noGrp="1"/>
          </p:cNvSpPr>
          <p:nvPr>
            <p:ph type="dt" sz="half" idx="10"/>
          </p:nvPr>
        </p:nvSpPr>
        <p:spPr/>
        <p:txBody>
          <a:bodyPr/>
          <a:lstStyle/>
          <a:p>
            <a:fld id="{20C33665-24A8-41DD-8D52-52137A3751E6}" type="datetimeFigureOut">
              <a:rPr lang="en-US" smtClean="0"/>
              <a:t>2/13/2020</a:t>
            </a:fld>
            <a:endParaRPr lang="en-US"/>
          </a:p>
        </p:txBody>
      </p:sp>
      <p:sp>
        <p:nvSpPr>
          <p:cNvPr id="6" name="Footer Placeholder 5">
            <a:extLst>
              <a:ext uri="{FF2B5EF4-FFF2-40B4-BE49-F238E27FC236}">
                <a16:creationId xmlns:a16="http://schemas.microsoft.com/office/drawing/2014/main" id="{F56F6103-1175-4F57-AB6F-7385BFE55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9AEE3-78D3-4DF3-80D2-2BE128BD8731}"/>
              </a:ext>
            </a:extLst>
          </p:cNvPr>
          <p:cNvSpPr>
            <a:spLocks noGrp="1"/>
          </p:cNvSpPr>
          <p:nvPr>
            <p:ph type="sldNum" sz="quarter" idx="12"/>
          </p:nvPr>
        </p:nvSpPr>
        <p:spPr/>
        <p:txBody>
          <a:bodyPr/>
          <a:lstStyle/>
          <a:p>
            <a:fld id="{5BC17E65-E950-4265-A5B0-8E3C828CAF92}" type="slidenum">
              <a:rPr lang="en-US" smtClean="0"/>
              <a:t>‹#›</a:t>
            </a:fld>
            <a:endParaRPr lang="en-US"/>
          </a:p>
        </p:txBody>
      </p:sp>
    </p:spTree>
    <p:extLst>
      <p:ext uri="{BB962C8B-B14F-4D97-AF65-F5344CB8AC3E}">
        <p14:creationId xmlns:p14="http://schemas.microsoft.com/office/powerpoint/2010/main" val="149122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CA094-9D1B-444A-AE71-0DA979CD8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4C7213-06EA-4848-B45F-8B58E8A98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4B3F-2BFA-4A69-94D6-F6B6B34D6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33665-24A8-41DD-8D52-52137A3751E6}" type="datetimeFigureOut">
              <a:rPr lang="en-US" smtClean="0"/>
              <a:t>2/13/2020</a:t>
            </a:fld>
            <a:endParaRPr lang="en-US"/>
          </a:p>
        </p:txBody>
      </p:sp>
      <p:sp>
        <p:nvSpPr>
          <p:cNvPr id="5" name="Footer Placeholder 4">
            <a:extLst>
              <a:ext uri="{FF2B5EF4-FFF2-40B4-BE49-F238E27FC236}">
                <a16:creationId xmlns:a16="http://schemas.microsoft.com/office/drawing/2014/main" id="{E303DDE5-0FD2-4B79-A41D-FF5117D14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AADE63-18F6-4863-A84A-3CFC77D8D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7E65-E950-4265-A5B0-8E3C828CAF92}" type="slidenum">
              <a:rPr lang="en-US" smtClean="0"/>
              <a:t>‹#›</a:t>
            </a:fld>
            <a:endParaRPr lang="en-US"/>
          </a:p>
        </p:txBody>
      </p:sp>
    </p:spTree>
    <p:extLst>
      <p:ext uri="{BB962C8B-B14F-4D97-AF65-F5344CB8AC3E}">
        <p14:creationId xmlns:p14="http://schemas.microsoft.com/office/powerpoint/2010/main" val="75109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6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7DD60F-F1DE-4A8E-93A1-EC3E60146EC2}"/>
              </a:ext>
            </a:extLst>
          </p:cNvPr>
          <p:cNvSpPr>
            <a:spLocks noGrp="1"/>
          </p:cNvSpPr>
          <p:nvPr>
            <p:ph type="ctrTitle"/>
          </p:nvPr>
        </p:nvSpPr>
        <p:spPr>
          <a:xfrm>
            <a:off x="838199" y="4525347"/>
            <a:ext cx="6801321" cy="1737360"/>
          </a:xfrm>
        </p:spPr>
        <p:txBody>
          <a:bodyPr anchor="ctr">
            <a:normAutofit/>
          </a:bodyPr>
          <a:lstStyle/>
          <a:p>
            <a:pPr algn="r"/>
            <a:r>
              <a:rPr lang="en-US" sz="4200"/>
              <a:t>Nonprofit Resume Workshop </a:t>
            </a:r>
            <a:br>
              <a:rPr lang="en-US" sz="4200"/>
            </a:br>
            <a:endParaRPr lang="en-US" sz="4200"/>
          </a:p>
        </p:txBody>
      </p:sp>
      <p:sp>
        <p:nvSpPr>
          <p:cNvPr id="3" name="Subtitle 2">
            <a:extLst>
              <a:ext uri="{FF2B5EF4-FFF2-40B4-BE49-F238E27FC236}">
                <a16:creationId xmlns:a16="http://schemas.microsoft.com/office/drawing/2014/main" id="{AA866B31-984C-4BD4-821A-23C915A7D7D4}"/>
              </a:ext>
            </a:extLst>
          </p:cNvPr>
          <p:cNvSpPr>
            <a:spLocks noGrp="1"/>
          </p:cNvSpPr>
          <p:nvPr>
            <p:ph type="subTitle" idx="1"/>
          </p:nvPr>
        </p:nvSpPr>
        <p:spPr>
          <a:xfrm>
            <a:off x="7961258" y="4525347"/>
            <a:ext cx="3968145" cy="1737360"/>
          </a:xfrm>
        </p:spPr>
        <p:txBody>
          <a:bodyPr anchor="ctr">
            <a:normAutofit/>
          </a:bodyPr>
          <a:lstStyle/>
          <a:p>
            <a:pPr algn="l"/>
            <a:r>
              <a:rPr lang="en-US" sz="2200" b="1" i="1" dirty="0"/>
              <a:t>with Rachel Gakenheimer</a:t>
            </a:r>
            <a:endParaRPr lang="en-US" sz="2200" dirty="0"/>
          </a:p>
          <a:p>
            <a:pPr algn="l"/>
            <a:r>
              <a:rPr lang="en-US" sz="2200" dirty="0"/>
              <a:t>Thursday, February 13, 4-5pm</a:t>
            </a:r>
          </a:p>
          <a:p>
            <a:pPr algn="l"/>
            <a:r>
              <a:rPr lang="en-US" sz="2200" dirty="0"/>
              <a:t>Larsen G01</a:t>
            </a:r>
          </a:p>
        </p:txBody>
      </p:sp>
      <p:sp>
        <p:nvSpPr>
          <p:cNvPr id="80" name="Oval 6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7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7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7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Straight Connector 7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5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4D7EE6F-34E8-44D6-820F-C35A2F36A59A}"/>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b="1">
                <a:solidFill>
                  <a:schemeClr val="bg1"/>
                </a:solidFill>
              </a:rPr>
              <a:t>Any questions?</a:t>
            </a:r>
            <a:br>
              <a:rPr lang="en-US" sz="6000" b="1">
                <a:solidFill>
                  <a:schemeClr val="bg1"/>
                </a:solidFill>
              </a:rPr>
            </a:br>
            <a:endParaRPr lang="en-US" sz="6000">
              <a:solidFill>
                <a:schemeClr val="bg1"/>
              </a:solidFill>
            </a:endParaRPr>
          </a:p>
        </p:txBody>
      </p:sp>
      <p:sp>
        <p:nvSpPr>
          <p:cNvPr id="23"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508FDA6F-4BAE-4841-BA93-E875CF7352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6520859" y="795510"/>
            <a:ext cx="5137520" cy="5137520"/>
          </a:xfrm>
          <a:custGeom>
            <a:avLst/>
            <a:gdLst>
              <a:gd name="connsiteX0" fmla="*/ 1870874 w 3741748"/>
              <a:gd name="connsiteY0" fmla="*/ 0 h 3741748"/>
              <a:gd name="connsiteX1" fmla="*/ 3741748 w 3741748"/>
              <a:gd name="connsiteY1" fmla="*/ 1870874 h 3741748"/>
              <a:gd name="connsiteX2" fmla="*/ 1870874 w 3741748"/>
              <a:gd name="connsiteY2" fmla="*/ 3741748 h 3741748"/>
              <a:gd name="connsiteX3" fmla="*/ 0 w 3741748"/>
              <a:gd name="connsiteY3" fmla="*/ 1870874 h 3741748"/>
              <a:gd name="connsiteX4" fmla="*/ 1870874 w 3741748"/>
              <a:gd name="connsiteY4" fmla="*/ 0 h 374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84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D8DF9-B0E2-4079-96D9-E8FAA1358E5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Three-part Review</a:t>
            </a:r>
          </a:p>
        </p:txBody>
      </p:sp>
      <p:pic>
        <p:nvPicPr>
          <p:cNvPr id="4" name="Content Placeholder 3" descr="A close up of a map&#10;&#10;Description automatically generated">
            <a:extLst>
              <a:ext uri="{FF2B5EF4-FFF2-40B4-BE49-F238E27FC236}">
                <a16:creationId xmlns:a16="http://schemas.microsoft.com/office/drawing/2014/main" id="{403296EC-C239-4AF1-862B-CD85D8BCAA65}"/>
              </a:ext>
            </a:extLst>
          </p:cNvPr>
          <p:cNvPicPr>
            <a:picLocks noChangeAspect="1"/>
          </p:cNvPicPr>
          <p:nvPr/>
        </p:nvPicPr>
        <p:blipFill rotWithShape="1">
          <a:blip r:embed="rId3">
            <a:extLst>
              <a:ext uri="{28A0092B-C50C-407E-A947-70E740481C1C}">
                <a14:useLocalDpi xmlns:a14="http://schemas.microsoft.com/office/drawing/2010/main" val="0"/>
              </a:ext>
            </a:extLst>
          </a:blip>
          <a:srcRect l="7567" r="7354" b="-1"/>
          <a:stretch/>
        </p:blipFill>
        <p:spPr>
          <a:xfrm>
            <a:off x="4380336" y="633740"/>
            <a:ext cx="6157035" cy="5590519"/>
          </a:xfrm>
          <a:prstGeom prst="rect">
            <a:avLst/>
          </a:prstGeom>
        </p:spPr>
      </p:pic>
    </p:spTree>
    <p:extLst>
      <p:ext uri="{BB962C8B-B14F-4D97-AF65-F5344CB8AC3E}">
        <p14:creationId xmlns:p14="http://schemas.microsoft.com/office/powerpoint/2010/main" val="211891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900E1-369D-48B4-A0A5-BC7BDFE5C3B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Shift Your Perspective</a:t>
            </a:r>
          </a:p>
        </p:txBody>
      </p:sp>
      <p:sp>
        <p:nvSpPr>
          <p:cNvPr id="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221E088-1390-4A56-8ED5-55BF70A1EC6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4" r="3723" b="-1"/>
          <a:stretch/>
        </p:blipFill>
        <p:spPr>
          <a:xfrm>
            <a:off x="976251" y="942538"/>
            <a:ext cx="7163222" cy="4808332"/>
          </a:xfrm>
          <a:prstGeom prst="rect">
            <a:avLst/>
          </a:prstGeom>
          <a:effectLst/>
        </p:spPr>
      </p:pic>
    </p:spTree>
    <p:extLst>
      <p:ext uri="{BB962C8B-B14F-4D97-AF65-F5344CB8AC3E}">
        <p14:creationId xmlns:p14="http://schemas.microsoft.com/office/powerpoint/2010/main" val="410683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070D0-B797-43BA-B648-70236B7F0C68}"/>
              </a:ext>
            </a:extLst>
          </p:cNvPr>
          <p:cNvSpPr>
            <a:spLocks noGrp="1"/>
          </p:cNvSpPr>
          <p:nvPr>
            <p:ph type="title"/>
          </p:nvPr>
        </p:nvSpPr>
        <p:spPr>
          <a:xfrm>
            <a:off x="686834" y="1153572"/>
            <a:ext cx="3200400" cy="4461163"/>
          </a:xfrm>
        </p:spPr>
        <p:txBody>
          <a:bodyPr>
            <a:normAutofit/>
          </a:bodyPr>
          <a:lstStyle/>
          <a:p>
            <a:pPr>
              <a:lnSpc>
                <a:spcPct val="100000"/>
              </a:lnSpc>
            </a:pPr>
            <a:r>
              <a:rPr lang="en-US" sz="3200" b="1" spc="-150" dirty="0">
                <a:solidFill>
                  <a:srgbClr val="FFFFFF"/>
                </a:solidFill>
                <a:latin typeface="Arial" panose="020B0604020202020204" pitchFamily="34" charset="0"/>
                <a:cs typeface="Arial" panose="020B0604020202020204" pitchFamily="34" charset="0"/>
              </a:rPr>
              <a:t>Organizing</a:t>
            </a:r>
            <a:r>
              <a:rPr lang="en-US" sz="3200" dirty="0">
                <a:solidFill>
                  <a:srgbClr val="FFFFFF"/>
                </a:solidFill>
              </a:rPr>
              <a:t> </a:t>
            </a:r>
            <a:r>
              <a:rPr lang="en-US" sz="3200" b="1" spc="-150" dirty="0">
                <a:solidFill>
                  <a:srgbClr val="FFFFFF"/>
                </a:solidFill>
                <a:latin typeface="Arial" panose="020B0604020202020204" pitchFamily="34" charset="0"/>
                <a:cs typeface="Arial" panose="020B0604020202020204" pitchFamily="34" charset="0"/>
              </a:rPr>
              <a:t>Your</a:t>
            </a:r>
            <a:r>
              <a:rPr lang="en-US" sz="3200" dirty="0">
                <a:solidFill>
                  <a:srgbClr val="FFFFFF"/>
                </a:solidFill>
              </a:rPr>
              <a:t> </a:t>
            </a:r>
            <a:r>
              <a:rPr lang="en-US" sz="3200" b="1" spc="-150" dirty="0">
                <a:solidFill>
                  <a:srgbClr val="FFFFFF"/>
                </a:solidFill>
                <a:latin typeface="Arial" panose="020B0604020202020204" pitchFamily="34" charset="0"/>
                <a:cs typeface="Arial" panose="020B0604020202020204" pitchFamily="34" charset="0"/>
              </a:rPr>
              <a:t>Story:</a:t>
            </a:r>
            <a:br>
              <a:rPr lang="en-US" sz="3200" b="1" spc="-150" dirty="0">
                <a:solidFill>
                  <a:srgbClr val="FFFFFF"/>
                </a:solidFill>
                <a:latin typeface="Arial" panose="020B0604020202020204" pitchFamily="34" charset="0"/>
                <a:cs typeface="Arial" panose="020B0604020202020204" pitchFamily="34" charset="0"/>
              </a:rPr>
            </a:br>
            <a:r>
              <a:rPr lang="en-US" sz="3200" b="1" spc="-150" dirty="0">
                <a:solidFill>
                  <a:srgbClr val="FFFFFF"/>
                </a:solidFill>
                <a:latin typeface="Arial" panose="020B0604020202020204" pitchFamily="34" charset="0"/>
                <a:cs typeface="Arial" panose="020B0604020202020204" pitchFamily="34" charset="0"/>
              </a:rPr>
              <a:t>Job Description Responsibilities</a:t>
            </a:r>
            <a:endParaRPr lang="en-US" sz="3200" dirty="0">
              <a:solidFill>
                <a:srgbClr val="FFFFFF"/>
              </a:solidFill>
            </a:endParaRPr>
          </a:p>
        </p:txBody>
      </p:sp>
      <p:sp>
        <p:nvSpPr>
          <p:cNvPr id="4" name="Text Placeholder 2">
            <a:extLst>
              <a:ext uri="{FF2B5EF4-FFF2-40B4-BE49-F238E27FC236}">
                <a16:creationId xmlns:a16="http://schemas.microsoft.com/office/drawing/2014/main" id="{A3B13016-DED1-4DF5-AE6B-FC1043EED23D}"/>
              </a:ext>
            </a:extLst>
          </p:cNvPr>
          <p:cNvSpPr txBox="1">
            <a:spLocks noGrp="1"/>
          </p:cNvSpPr>
          <p:nvPr>
            <p:ph idx="1"/>
          </p:nvPr>
        </p:nvSpPr>
        <p:spPr>
          <a:xfrm>
            <a:off x="4447308" y="436098"/>
            <a:ext cx="7186527" cy="6102814"/>
          </a:xfrm>
          <a:prstGeom prst="rect">
            <a:avLst/>
          </a:prstGeom>
        </p:spPr>
        <p:txBody>
          <a:bodyPr anchor="ctr">
            <a:noAutofit/>
          </a:bodyPr>
          <a:lstStyle>
            <a:defPPr>
              <a:defRPr lang="en-US"/>
            </a:defPPr>
            <a:lvl1pPr marL="0" algn="l" defTabSz="914400" rtl="0" eaLnBrk="1" latinLnBrk="0" hangingPunct="1">
              <a:defRPr sz="1800" kern="1200">
                <a:solidFill>
                  <a:schemeClr val="tx1"/>
                </a:solidFill>
                <a:latin typeface="Arial" charset="0"/>
                <a:ea typeface="ＭＳ Ｐゴシック"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00000"/>
              </a:lnSpc>
              <a:spcBef>
                <a:spcPts val="0"/>
              </a:spcBef>
              <a:buNone/>
            </a:pPr>
            <a:r>
              <a:rPr lang="en-US" sz="1400" dirty="0">
                <a:latin typeface="+mn-lt"/>
              </a:rPr>
              <a:t>The Program Director will have responsibilities in the following areas: </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Program Development </a:t>
            </a:r>
          </a:p>
          <a:p>
            <a:pPr marL="171450" indent="-171450">
              <a:lnSpc>
                <a:spcPct val="100000"/>
              </a:lnSpc>
              <a:spcBef>
                <a:spcPts val="0"/>
              </a:spcBef>
              <a:buFont typeface="Arial" panose="020B0604020202020204" pitchFamily="34" charset="0"/>
              <a:buChar char="•"/>
            </a:pPr>
            <a:r>
              <a:rPr lang="en-US" sz="1400" dirty="0">
                <a:latin typeface="+mn-lt"/>
              </a:rPr>
              <a:t>Define the program’s policy goals, intermediate objectives, priority activities, and benchmarks for measuring progress and relate those goals to the Foundation’s overall mission; </a:t>
            </a:r>
          </a:p>
          <a:p>
            <a:pPr marL="171450" indent="-171450">
              <a:lnSpc>
                <a:spcPct val="100000"/>
              </a:lnSpc>
              <a:spcBef>
                <a:spcPts val="0"/>
              </a:spcBef>
              <a:buFont typeface="Arial" panose="020B0604020202020204" pitchFamily="34" charset="0"/>
              <a:buChar char="•"/>
            </a:pPr>
            <a:r>
              <a:rPr lang="en-US" sz="1400" dirty="0">
                <a:latin typeface="+mn-lt"/>
              </a:rPr>
              <a:t>Monitor the field: reading, attending meetings, developing relationships so as to understand </a:t>
            </a:r>
            <a:r>
              <a:rPr lang="en-US" sz="1400" dirty="0">
                <a:solidFill>
                  <a:srgbClr val="00B050"/>
                </a:solidFill>
                <a:latin typeface="+mn-lt"/>
              </a:rPr>
              <a:t>emerging issues</a:t>
            </a:r>
            <a:r>
              <a:rPr lang="en-US" sz="1400" dirty="0">
                <a:latin typeface="+mn-lt"/>
              </a:rPr>
              <a:t>, research, political, and technological developments that affect the program</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Proposal Evaluation </a:t>
            </a:r>
            <a:r>
              <a:rPr lang="en-US" sz="1400" b="1" u="sng" dirty="0">
                <a:latin typeface="+mn-lt"/>
              </a:rPr>
              <a:t>and Project Oversight </a:t>
            </a:r>
          </a:p>
          <a:p>
            <a:pPr marL="171450" indent="-171450">
              <a:lnSpc>
                <a:spcPct val="100000"/>
              </a:lnSpc>
              <a:spcBef>
                <a:spcPts val="0"/>
              </a:spcBef>
              <a:buFont typeface="Arial" panose="020B0604020202020204" pitchFamily="34" charset="0"/>
              <a:buChar char="•"/>
            </a:pPr>
            <a:r>
              <a:rPr lang="en-US" sz="1400" dirty="0">
                <a:latin typeface="+mn-lt"/>
              </a:rPr>
              <a:t>Evaluate proposals to determine if: the proposed project is consistent with and could further the policy goals of the program; the applicant has the staff, resources, policy opportunities, and strategy to carry out the proposed project successfully</a:t>
            </a:r>
          </a:p>
          <a:p>
            <a:pPr marL="171450" indent="-171450">
              <a:lnSpc>
                <a:spcPct val="100000"/>
              </a:lnSpc>
              <a:spcBef>
                <a:spcPts val="0"/>
              </a:spcBef>
              <a:buFont typeface="Arial" panose="020B0604020202020204" pitchFamily="34" charset="0"/>
              <a:buChar char="•"/>
            </a:pPr>
            <a:r>
              <a:rPr lang="en-US" sz="1400" dirty="0">
                <a:solidFill>
                  <a:srgbClr val="00B050"/>
                </a:solidFill>
                <a:latin typeface="+mn-lt"/>
              </a:rPr>
              <a:t>Present at proposal review meetings recommendations for action </a:t>
            </a:r>
            <a:r>
              <a:rPr lang="en-US" sz="1400" dirty="0">
                <a:latin typeface="+mn-lt"/>
              </a:rPr>
              <a:t>on funding requests and the reasons for the recommendations</a:t>
            </a:r>
          </a:p>
          <a:p>
            <a:pPr indent="0">
              <a:lnSpc>
                <a:spcPct val="100000"/>
              </a:lnSpc>
              <a:spcBef>
                <a:spcPts val="0"/>
              </a:spcBef>
              <a:buNone/>
            </a:pPr>
            <a:endParaRPr lang="en-US" sz="1400" dirty="0">
              <a:latin typeface="+mn-lt"/>
            </a:endParaRPr>
          </a:p>
          <a:p>
            <a:pPr indent="0">
              <a:lnSpc>
                <a:spcPct val="100000"/>
              </a:lnSpc>
              <a:spcBef>
                <a:spcPts val="0"/>
              </a:spcBef>
              <a:buNone/>
            </a:pPr>
            <a:r>
              <a:rPr lang="en-US" sz="1400" b="1" u="sng" dirty="0">
                <a:solidFill>
                  <a:srgbClr val="00B050"/>
                </a:solidFill>
                <a:latin typeface="+mn-lt"/>
              </a:rPr>
              <a:t>Management</a:t>
            </a:r>
            <a:r>
              <a:rPr lang="en-US" sz="1400" b="1" u="sng" dirty="0">
                <a:latin typeface="+mn-lt"/>
              </a:rPr>
              <a:t> of Program </a:t>
            </a:r>
            <a:r>
              <a:rPr lang="en-US" sz="1400" b="1" u="sng" dirty="0">
                <a:solidFill>
                  <a:schemeClr val="accent2">
                    <a:lumMod val="75000"/>
                  </a:schemeClr>
                </a:solidFill>
                <a:latin typeface="+mn-lt"/>
              </a:rPr>
              <a:t>Team</a:t>
            </a:r>
            <a:r>
              <a:rPr lang="en-US" sz="1400" b="1" u="sng" dirty="0">
                <a:latin typeface="+mn-lt"/>
              </a:rPr>
              <a:t> </a:t>
            </a:r>
          </a:p>
          <a:p>
            <a:pPr marL="171450" indent="-171450">
              <a:lnSpc>
                <a:spcPct val="100000"/>
              </a:lnSpc>
              <a:spcBef>
                <a:spcPts val="0"/>
              </a:spcBef>
              <a:buFont typeface="Arial" panose="020B0604020202020204" pitchFamily="34" charset="0"/>
              <a:buChar char="•"/>
            </a:pPr>
            <a:r>
              <a:rPr lang="en-US" sz="1400" dirty="0">
                <a:latin typeface="+mn-lt"/>
              </a:rPr>
              <a:t>Meet with program team members – an Education Program Officer and an Education Program Assistant – to develop performance plans and their implementation; provide appropriate feedback on performance in annual review; provide training, mentoring, and oversight for program team; </a:t>
            </a:r>
          </a:p>
          <a:p>
            <a:pPr marL="171450" indent="-171450">
              <a:lnSpc>
                <a:spcPct val="100000"/>
              </a:lnSpc>
              <a:spcBef>
                <a:spcPts val="0"/>
              </a:spcBef>
              <a:buFont typeface="Arial" panose="020B0604020202020204" pitchFamily="34" charset="0"/>
              <a:buChar char="•"/>
            </a:pPr>
            <a:r>
              <a:rPr lang="en-US" sz="1400" dirty="0">
                <a:latin typeface="+mn-lt"/>
              </a:rPr>
              <a:t>Provide leadership in and coordinate planning and implementation of strategic directions; track program budget and ensure that program team is on track with goals and benchmarks set in planning process; ensure that schedules for program development and proposal review are adhered to and that deadlines for board book preparation, providing materials for other foundation functions such as communications, and other tasks are met. </a:t>
            </a:r>
          </a:p>
          <a:p>
            <a:pPr>
              <a:lnSpc>
                <a:spcPct val="100000"/>
              </a:lnSpc>
              <a:spcBef>
                <a:spcPts val="0"/>
              </a:spcBef>
            </a:pPr>
            <a:endParaRPr lang="en-US" sz="1400" dirty="0">
              <a:latin typeface="+mn-lt"/>
            </a:endParaRPr>
          </a:p>
          <a:p>
            <a:pPr indent="0">
              <a:lnSpc>
                <a:spcPct val="100000"/>
              </a:lnSpc>
              <a:spcBef>
                <a:spcPts val="0"/>
              </a:spcBef>
              <a:buNone/>
            </a:pPr>
            <a:r>
              <a:rPr lang="en-US" sz="1400" b="1" u="sng" dirty="0">
                <a:solidFill>
                  <a:schemeClr val="accent2">
                    <a:lumMod val="75000"/>
                  </a:schemeClr>
                </a:solidFill>
                <a:latin typeface="+mn-lt"/>
              </a:rPr>
              <a:t>External Relations </a:t>
            </a:r>
          </a:p>
          <a:p>
            <a:pPr marL="171450" indent="-171450">
              <a:lnSpc>
                <a:spcPct val="100000"/>
              </a:lnSpc>
              <a:spcBef>
                <a:spcPts val="0"/>
              </a:spcBef>
              <a:buFont typeface="Arial" panose="020B0604020202020204" pitchFamily="34" charset="0"/>
              <a:buChar char="•"/>
            </a:pPr>
            <a:r>
              <a:rPr lang="en-US" sz="1400" dirty="0">
                <a:latin typeface="+mn-lt"/>
              </a:rPr>
              <a:t>Responsible for developing and maintaining relationships with x, y, z</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777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615BD-A08A-4272-8E8B-128F450FE415}"/>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Hybrid Resume</a:t>
            </a:r>
            <a:endParaRPr lang="en-US" sz="3200" kern="1200" dirty="0">
              <a:solidFill>
                <a:schemeClr val="bg1"/>
              </a:solidFill>
              <a:latin typeface="+mj-lt"/>
              <a:ea typeface="+mj-ea"/>
              <a:cs typeface="+mj-cs"/>
            </a:endParaRPr>
          </a:p>
        </p:txBody>
      </p:sp>
      <p:sp>
        <p:nvSpPr>
          <p:cNvPr id="14"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5EF84D9-D550-497C-AF25-9318B022B720}"/>
              </a:ext>
            </a:extLst>
          </p:cNvPr>
          <p:cNvSpPr/>
          <p:nvPr/>
        </p:nvSpPr>
        <p:spPr>
          <a:xfrm>
            <a:off x="4565670" y="1438834"/>
            <a:ext cx="7434072" cy="4249271"/>
          </a:xfrm>
          <a:prstGeom prst="rect">
            <a:avLst/>
          </a:prstGeom>
        </p:spPr>
        <p:txBody>
          <a:bodyPr vert="horz" lIns="91440" tIns="45720" rIns="91440" bIns="45720" rtlCol="0" anchor="ctr">
            <a:noAutofit/>
          </a:bodyPr>
          <a:lstStyle/>
          <a:p>
            <a:endParaRPr lang="en-US" sz="1200" dirty="0"/>
          </a:p>
          <a:p>
            <a:pPr algn="ctr"/>
            <a:r>
              <a:rPr lang="en-US" sz="1200" b="1" u="sng" dirty="0">
                <a:solidFill>
                  <a:srgbClr val="00B050"/>
                </a:solidFill>
              </a:rPr>
              <a:t>Program Development Experience</a:t>
            </a:r>
          </a:p>
          <a:p>
            <a:r>
              <a:rPr lang="en-US" sz="1200" b="1" dirty="0"/>
              <a:t>ORGANIZATION NAME						2016-present</a:t>
            </a:r>
          </a:p>
          <a:p>
            <a:r>
              <a:rPr lang="en-US" sz="1200" b="1" i="1" dirty="0"/>
              <a:t>Your role</a:t>
            </a:r>
          </a:p>
          <a:p>
            <a:pPr marL="112713" indent="-112713">
              <a:buFont typeface="Arial" panose="020B0604020202020204" pitchFamily="34" charset="0"/>
              <a:buChar char="•"/>
            </a:pPr>
            <a:r>
              <a:rPr lang="en-US" sz="1200" dirty="0"/>
              <a:t>Defined the program’s benchmarks for measuring progress and ensured those goals to the ; </a:t>
            </a:r>
          </a:p>
          <a:p>
            <a:pPr marL="112713" indent="-112713">
              <a:buFont typeface="Arial" panose="020B0604020202020204" pitchFamily="34" charset="0"/>
              <a:buChar char="•"/>
            </a:pPr>
            <a:r>
              <a:rPr lang="en-US" sz="1200" dirty="0"/>
              <a:t>Developed relationships to understand (xxx) issues, research, political, and technological developments that affect the program</a:t>
            </a:r>
          </a:p>
          <a:p>
            <a:pPr marL="112713" indent="-112713">
              <a:buFont typeface="Arial" panose="020B0604020202020204" pitchFamily="34" charset="0"/>
              <a:buChar char="•"/>
            </a:pPr>
            <a:endParaRPr lang="en-US" sz="1200" b="1" dirty="0"/>
          </a:p>
          <a:p>
            <a:pPr marL="112713" indent="-112713"/>
            <a:r>
              <a:rPr lang="en-US" sz="1200" b="1" dirty="0"/>
              <a:t>ORGANIZATION NAME 						2010-2012</a:t>
            </a:r>
          </a:p>
          <a:p>
            <a:pPr marL="112713" indent="-112713"/>
            <a:r>
              <a:rPr lang="en-US" sz="1200" b="1" i="1" dirty="0"/>
              <a:t>Your role</a:t>
            </a:r>
          </a:p>
          <a:p>
            <a:pPr marL="112713" indent="-112713">
              <a:buFont typeface="Arial" panose="020B0604020202020204" pitchFamily="34" charset="0"/>
              <a:buChar char="•"/>
            </a:pPr>
            <a:r>
              <a:rPr lang="en-US" sz="1200" dirty="0"/>
              <a:t>Examined and refined a grant budget that (shows how prudently maximized goals); </a:t>
            </a:r>
          </a:p>
          <a:p>
            <a:pPr marL="112713" indent="-112713">
              <a:buFont typeface="Arial" panose="020B0604020202020204" pitchFamily="34" charset="0"/>
              <a:buChar char="•"/>
            </a:pPr>
            <a:r>
              <a:rPr lang="en-US" sz="1200" dirty="0"/>
              <a:t>Solicited proposals consistent with the program’s strategy and goals through a process of reviewing letters of inquiry, site visits, and other meetings</a:t>
            </a:r>
          </a:p>
          <a:p>
            <a:pPr marL="112713" indent="-112713">
              <a:buFont typeface="Arial" panose="020B0604020202020204" pitchFamily="34" charset="0"/>
              <a:buChar char="•"/>
            </a:pPr>
            <a:endParaRPr lang="en-US" sz="1200" b="1" dirty="0"/>
          </a:p>
          <a:p>
            <a:pPr marL="112713" indent="-112713" algn="ctr"/>
            <a:r>
              <a:rPr lang="en-US" sz="1200" b="1" u="sng" dirty="0">
                <a:solidFill>
                  <a:srgbClr val="00B050"/>
                </a:solidFill>
              </a:rPr>
              <a:t>Proposal Evaluation Experience </a:t>
            </a:r>
          </a:p>
          <a:p>
            <a:pPr marL="112713" indent="-112713"/>
            <a:r>
              <a:rPr lang="en-US" sz="1200" b="1" dirty="0"/>
              <a:t>HGSE COURSE, HGSE						Fall 2019</a:t>
            </a:r>
          </a:p>
          <a:p>
            <a:pPr marL="112713" indent="-112713"/>
            <a:r>
              <a:rPr lang="en-US" sz="1200" b="1" i="1" dirty="0"/>
              <a:t>Project Name</a:t>
            </a:r>
          </a:p>
          <a:p>
            <a:pPr marL="112713" indent="-112713">
              <a:buFont typeface="Arial" panose="020B0604020202020204" pitchFamily="34" charset="0"/>
              <a:buChar char="•"/>
            </a:pPr>
            <a:r>
              <a:rPr lang="en-US" sz="1200" b="1" dirty="0"/>
              <a:t>Researched</a:t>
            </a:r>
          </a:p>
          <a:p>
            <a:pPr marL="112713" indent="-112713">
              <a:buFont typeface="Arial" panose="020B0604020202020204" pitchFamily="34" charset="0"/>
              <a:buChar char="•"/>
            </a:pPr>
            <a:r>
              <a:rPr lang="en-US" sz="1200" b="1" dirty="0"/>
              <a:t>Evaluated</a:t>
            </a:r>
          </a:p>
          <a:p>
            <a:pPr marL="112713" indent="-112713">
              <a:buFont typeface="Arial" panose="020B0604020202020204" pitchFamily="34" charset="0"/>
              <a:buChar char="•"/>
            </a:pPr>
            <a:endParaRPr lang="en-US" sz="1200" b="1" dirty="0"/>
          </a:p>
          <a:p>
            <a:pPr marL="112713" indent="-112713"/>
            <a:r>
              <a:rPr lang="en-US" sz="1200" b="1" dirty="0"/>
              <a:t>ORGANIZATION NAME 						2015-2016</a:t>
            </a:r>
          </a:p>
          <a:p>
            <a:pPr marL="112713" indent="-112713"/>
            <a:r>
              <a:rPr lang="en-US" sz="1200" b="1" i="1" dirty="0"/>
              <a:t>Your role</a:t>
            </a:r>
          </a:p>
          <a:p>
            <a:pPr marL="112713" indent="-112713">
              <a:buFont typeface="Arial" panose="020B0604020202020204" pitchFamily="34" charset="0"/>
              <a:buChar char="•"/>
            </a:pPr>
            <a:r>
              <a:rPr lang="en-US" sz="1200" dirty="0"/>
              <a:t>Evaluated proposals to (and how you used your skills to evaluate said proposal); </a:t>
            </a:r>
          </a:p>
          <a:p>
            <a:pPr marL="112713" indent="-112713">
              <a:buFont typeface="Arial" panose="020B0604020202020204" pitchFamily="34" charset="0"/>
              <a:buChar char="•"/>
            </a:pPr>
            <a:r>
              <a:rPr lang="en-US" sz="1200" dirty="0"/>
              <a:t>Worked closely with </a:t>
            </a:r>
          </a:p>
          <a:p>
            <a:pPr marL="112713" indent="-112713">
              <a:buFont typeface="Arial" panose="020B0604020202020204" pitchFamily="34" charset="0"/>
              <a:buChar char="•"/>
            </a:pPr>
            <a:r>
              <a:rPr lang="en-US" sz="1200" dirty="0"/>
              <a:t>Monitored projects and grant reports …</a:t>
            </a:r>
          </a:p>
          <a:p>
            <a:pPr marL="112713" indent="-112713">
              <a:buFont typeface="Arial" panose="020B0604020202020204" pitchFamily="34" charset="0"/>
              <a:buChar char="•"/>
            </a:pPr>
            <a:endParaRPr lang="en-US" sz="1200" dirty="0"/>
          </a:p>
          <a:p>
            <a:pPr marL="112713" indent="-112713" algn="ctr"/>
            <a:r>
              <a:rPr lang="en-US" sz="1200" b="1" u="sng" dirty="0">
                <a:solidFill>
                  <a:srgbClr val="00B050"/>
                </a:solidFill>
              </a:rPr>
              <a:t>Program Management Experience</a:t>
            </a:r>
          </a:p>
          <a:p>
            <a:pPr marL="112713" indent="-112713"/>
            <a:r>
              <a:rPr lang="en-US" sz="1200" b="1" dirty="0"/>
              <a:t>ORGANIZATION NAME 						2012-2014</a:t>
            </a:r>
          </a:p>
          <a:p>
            <a:pPr marL="112713" indent="-112713"/>
            <a:r>
              <a:rPr lang="en-US" sz="1200" b="1" i="1" dirty="0"/>
              <a:t>Your role</a:t>
            </a:r>
          </a:p>
          <a:p>
            <a:pPr marL="112713" indent="-112713">
              <a:buFont typeface="Arial" panose="020B0604020202020204" pitchFamily="34" charset="0"/>
              <a:buChar char="•"/>
            </a:pPr>
            <a:r>
              <a:rPr lang="en-US" sz="1200" dirty="0"/>
              <a:t>Facilitated the development of performance plans and their implementation; provide appropriate feedback on performance in annual review; provide training, mentoring, and oversight for program team; </a:t>
            </a:r>
          </a:p>
          <a:p>
            <a:pPr marL="112713" indent="-112713">
              <a:buFont typeface="Arial" panose="020B0604020202020204" pitchFamily="34" charset="0"/>
              <a:buChar char="•"/>
            </a:pPr>
            <a:r>
              <a:rPr lang="en-US" sz="1200" dirty="0"/>
              <a:t>Managed x program…</a:t>
            </a:r>
          </a:p>
        </p:txBody>
      </p:sp>
      <p:sp>
        <p:nvSpPr>
          <p:cNvPr id="18"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88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CCEB8-34BB-4701-B17F-066D64DEF8D4}"/>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Reverse Chronological</a:t>
            </a:r>
            <a:endParaRPr lang="en-US" sz="3200" kern="1200" dirty="0">
              <a:solidFill>
                <a:schemeClr val="bg1"/>
              </a:solidFill>
              <a:latin typeface="+mj-lt"/>
              <a:ea typeface="+mj-ea"/>
              <a:cs typeface="+mj-cs"/>
            </a:endParaRPr>
          </a:p>
        </p:txBody>
      </p:sp>
      <p:sp>
        <p:nvSpPr>
          <p:cNvPr id="15"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1D3D4D7-3DDC-4026-92BB-8B8FB0178E56}"/>
              </a:ext>
            </a:extLst>
          </p:cNvPr>
          <p:cNvSpPr/>
          <p:nvPr/>
        </p:nvSpPr>
        <p:spPr>
          <a:xfrm>
            <a:off x="4493600" y="1139483"/>
            <a:ext cx="7484336" cy="5352054"/>
          </a:xfrm>
          <a:prstGeom prst="rect">
            <a:avLst/>
          </a:prstGeom>
        </p:spPr>
        <p:txBody>
          <a:bodyPr vert="horz" lIns="91440" tIns="45720" rIns="91440" bIns="45720" rtlCol="0" anchor="ctr">
            <a:noAutofit/>
          </a:bodyPr>
          <a:lstStyle/>
          <a:p>
            <a:pPr algn="ctr"/>
            <a:r>
              <a:rPr lang="en-US" sz="1400" b="1" u="sng" dirty="0"/>
              <a:t>PROFESSIONAL EXPERIENCE</a:t>
            </a:r>
          </a:p>
          <a:p>
            <a:r>
              <a:rPr lang="en-US" sz="1400" b="1" dirty="0"/>
              <a:t>ORGANIZATION NAME					2016-present</a:t>
            </a:r>
          </a:p>
          <a:p>
            <a:r>
              <a:rPr lang="en-US" sz="1400" b="1" i="1" dirty="0"/>
              <a:t>Your role</a:t>
            </a:r>
          </a:p>
          <a:p>
            <a:r>
              <a:rPr lang="en-US" sz="1400" b="1" i="1" u="sng" dirty="0">
                <a:solidFill>
                  <a:srgbClr val="00B050"/>
                </a:solidFill>
              </a:rPr>
              <a:t>Program Development Experience</a:t>
            </a:r>
          </a:p>
          <a:p>
            <a:pPr indent="-228600">
              <a:buFont typeface="Arial" panose="020B0604020202020204" pitchFamily="34" charset="0"/>
              <a:buChar char="•"/>
            </a:pPr>
            <a:r>
              <a:rPr lang="en-US" sz="1400" dirty="0">
                <a:solidFill>
                  <a:srgbClr val="00B050"/>
                </a:solidFill>
              </a:rPr>
              <a:t>Defined the program’s benchmarks </a:t>
            </a:r>
            <a:r>
              <a:rPr lang="en-US" sz="1400" dirty="0"/>
              <a:t>for measuring progress and ensured those goals to the xxx; </a:t>
            </a:r>
          </a:p>
          <a:p>
            <a:pPr indent="-228600">
              <a:buFont typeface="Arial" panose="020B0604020202020204" pitchFamily="34" charset="0"/>
              <a:buChar char="•"/>
            </a:pPr>
            <a:r>
              <a:rPr lang="en-US" sz="1400" dirty="0">
                <a:solidFill>
                  <a:srgbClr val="00B050"/>
                </a:solidFill>
              </a:rPr>
              <a:t>Developed relationships to understand (xxx) issues</a:t>
            </a:r>
          </a:p>
          <a:p>
            <a:endParaRPr lang="en-US" sz="1400" dirty="0">
              <a:solidFill>
                <a:srgbClr val="00B050"/>
              </a:solidFill>
            </a:endParaRPr>
          </a:p>
          <a:p>
            <a:r>
              <a:rPr lang="en-US" sz="1400" b="1" i="1" u="sng" dirty="0">
                <a:solidFill>
                  <a:srgbClr val="00B050"/>
                </a:solidFill>
              </a:rPr>
              <a:t>Research Experience</a:t>
            </a:r>
          </a:p>
          <a:p>
            <a:pPr indent="-228600">
              <a:buFont typeface="Arial" panose="020B0604020202020204" pitchFamily="34" charset="0"/>
              <a:buChar char="•"/>
            </a:pPr>
            <a:r>
              <a:rPr lang="en-US" sz="1400" dirty="0">
                <a:solidFill>
                  <a:srgbClr val="00B050"/>
                </a:solidFill>
              </a:rPr>
              <a:t>Researched </a:t>
            </a:r>
            <a:r>
              <a:rPr lang="en-US" sz="1400" dirty="0"/>
              <a:t>political and technological developments that affect the program</a:t>
            </a:r>
          </a:p>
          <a:p>
            <a:pPr indent="-228600">
              <a:buFont typeface="Arial" panose="020B0604020202020204" pitchFamily="34" charset="0"/>
              <a:buChar char="•"/>
            </a:pPr>
            <a:endParaRPr lang="en-US" sz="1400" b="1" dirty="0"/>
          </a:p>
          <a:p>
            <a:r>
              <a:rPr lang="en-US" sz="1400" b="1" dirty="0"/>
              <a:t>ORGANIZATION NAME 					2015-2016</a:t>
            </a:r>
          </a:p>
          <a:p>
            <a:r>
              <a:rPr lang="en-US" sz="1400" b="1" i="1" dirty="0"/>
              <a:t>Your role</a:t>
            </a:r>
          </a:p>
          <a:p>
            <a:pPr indent="-228600">
              <a:buFont typeface="Arial" panose="020B0604020202020204" pitchFamily="34" charset="0"/>
              <a:buChar char="•"/>
            </a:pPr>
            <a:r>
              <a:rPr lang="en-US" sz="1400" dirty="0">
                <a:solidFill>
                  <a:srgbClr val="00B050"/>
                </a:solidFill>
              </a:rPr>
              <a:t>Evaluated proposals </a:t>
            </a:r>
            <a:r>
              <a:rPr lang="en-US" sz="1400" dirty="0"/>
              <a:t>to (and how you used your skills to evaluate said proposal); </a:t>
            </a:r>
          </a:p>
          <a:p>
            <a:pPr indent="-228600">
              <a:buFont typeface="Arial" panose="020B0604020202020204" pitchFamily="34" charset="0"/>
              <a:buChar char="•"/>
            </a:pPr>
            <a:r>
              <a:rPr lang="en-US" sz="1400" dirty="0"/>
              <a:t>Worked closely with …</a:t>
            </a:r>
          </a:p>
          <a:p>
            <a:pPr indent="-228600">
              <a:buFont typeface="Arial" panose="020B0604020202020204" pitchFamily="34" charset="0"/>
              <a:buChar char="•"/>
            </a:pPr>
            <a:r>
              <a:rPr lang="en-US" sz="1400" dirty="0"/>
              <a:t>Monitored projects and grant reports …</a:t>
            </a:r>
          </a:p>
          <a:p>
            <a:pPr indent="-228600">
              <a:buFont typeface="Arial" panose="020B0604020202020204" pitchFamily="34" charset="0"/>
              <a:buChar char="•"/>
            </a:pPr>
            <a:endParaRPr lang="en-US" sz="1400" b="1" dirty="0"/>
          </a:p>
          <a:p>
            <a:r>
              <a:rPr lang="en-US" sz="1400" b="1" dirty="0"/>
              <a:t>ORGANIZATION NAME 					2014-2015</a:t>
            </a:r>
          </a:p>
          <a:p>
            <a:r>
              <a:rPr lang="en-US" sz="1400" b="1" i="1" dirty="0"/>
              <a:t>Your role</a:t>
            </a:r>
          </a:p>
          <a:p>
            <a:pPr marL="285750" indent="-285750">
              <a:buFont typeface="Arial" panose="020B0604020202020204" pitchFamily="34" charset="0"/>
              <a:buChar char="•"/>
            </a:pPr>
            <a:r>
              <a:rPr lang="en-US" sz="1400" dirty="0"/>
              <a:t>Examined and refined a grant budget that (shows how prudently maximized goals); </a:t>
            </a:r>
          </a:p>
          <a:p>
            <a:pPr marL="285750" indent="-285750">
              <a:buFont typeface="Arial" panose="020B0604020202020204" pitchFamily="34" charset="0"/>
              <a:buChar char="•"/>
            </a:pPr>
            <a:r>
              <a:rPr lang="en-US" sz="1400" dirty="0"/>
              <a:t>Solicited proposals consistent with the program’s strategy and goals through a process of reviewing letters of inquiry, site visits, and other meetings</a:t>
            </a:r>
          </a:p>
          <a:p>
            <a:pPr indent="-228600">
              <a:buFont typeface="Arial" panose="020B0604020202020204" pitchFamily="34" charset="0"/>
              <a:buChar char="•"/>
            </a:pPr>
            <a:endParaRPr lang="en-US" sz="1400" b="1" dirty="0"/>
          </a:p>
          <a:p>
            <a:pPr algn="ctr"/>
            <a:r>
              <a:rPr lang="en-US" sz="1400" b="1" u="sng" dirty="0"/>
              <a:t>EDUCATION</a:t>
            </a:r>
            <a:r>
              <a:rPr lang="en-US" sz="1400" b="1" dirty="0"/>
              <a:t>  	</a:t>
            </a:r>
          </a:p>
          <a:p>
            <a:r>
              <a:rPr lang="en-US" sz="1400" b="1" dirty="0"/>
              <a:t>HGSE</a:t>
            </a:r>
          </a:p>
          <a:p>
            <a:pPr indent="-228600">
              <a:buFont typeface="Arial" panose="020B0604020202020204" pitchFamily="34" charset="0"/>
              <a:buChar char="•"/>
            </a:pPr>
            <a:r>
              <a:rPr lang="en-US" sz="1400" b="1" dirty="0" err="1"/>
              <a:t>EdM</a:t>
            </a:r>
            <a:r>
              <a:rPr lang="en-US" sz="1400" b="1" dirty="0"/>
              <a:t>						Exp May 2020					</a:t>
            </a:r>
          </a:p>
        </p:txBody>
      </p:sp>
      <p:sp>
        <p:nvSpPr>
          <p:cNvPr id="22"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62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6968E-2A17-4B03-9E59-A1202B912B39}"/>
              </a:ext>
            </a:extLst>
          </p:cNvPr>
          <p:cNvSpPr>
            <a:spLocks noGrp="1"/>
          </p:cNvSpPr>
          <p:nvPr>
            <p:ph type="title"/>
          </p:nvPr>
        </p:nvSpPr>
        <p:spPr>
          <a:xfrm>
            <a:off x="1316791" y="1438834"/>
            <a:ext cx="2156012" cy="4249271"/>
          </a:xfrm>
        </p:spPr>
        <p:txBody>
          <a:bodyPr vert="horz" lIns="91440" tIns="45720" rIns="91440" bIns="45720" rtlCol="0" anchor="ctr">
            <a:normAutofit/>
          </a:bodyPr>
          <a:lstStyle/>
          <a:p>
            <a:r>
              <a:rPr lang="en-US" sz="3200" b="1" kern="1200" spc="-150" dirty="0">
                <a:solidFill>
                  <a:schemeClr val="bg1"/>
                </a:solidFill>
                <a:latin typeface="+mj-lt"/>
                <a:ea typeface="+mj-ea"/>
                <a:cs typeface="+mj-cs"/>
              </a:rPr>
              <a:t>Organizing</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Your</a:t>
            </a:r>
            <a:r>
              <a:rPr lang="en-US" sz="3200" kern="1200" dirty="0">
                <a:solidFill>
                  <a:schemeClr val="bg1"/>
                </a:solidFill>
                <a:latin typeface="+mj-lt"/>
                <a:ea typeface="+mj-ea"/>
                <a:cs typeface="+mj-cs"/>
              </a:rPr>
              <a:t> </a:t>
            </a:r>
            <a:r>
              <a:rPr lang="en-US" sz="3200" b="1" kern="1200" spc="-150" dirty="0">
                <a:solidFill>
                  <a:schemeClr val="bg1"/>
                </a:solidFill>
                <a:latin typeface="+mj-lt"/>
                <a:ea typeface="+mj-ea"/>
                <a:cs typeface="+mj-cs"/>
              </a:rPr>
              <a:t>Story:</a:t>
            </a:r>
            <a:br>
              <a:rPr lang="en-US" sz="3200" b="1" kern="1200" spc="-150" dirty="0">
                <a:solidFill>
                  <a:schemeClr val="bg1"/>
                </a:solidFill>
                <a:latin typeface="+mj-lt"/>
                <a:ea typeface="+mj-ea"/>
                <a:cs typeface="+mj-cs"/>
              </a:rPr>
            </a:br>
            <a:r>
              <a:rPr lang="en-US" sz="3200" b="1" kern="1200" spc="-150" dirty="0">
                <a:solidFill>
                  <a:schemeClr val="bg1"/>
                </a:solidFill>
                <a:latin typeface="+mj-lt"/>
                <a:ea typeface="+mj-ea"/>
                <a:cs typeface="+mj-cs"/>
              </a:rPr>
              <a:t>Transferable Skills</a:t>
            </a:r>
            <a:endParaRPr lang="en-US" sz="3200" kern="1200" dirty="0">
              <a:solidFill>
                <a:schemeClr val="bg1"/>
              </a:solidFill>
              <a:latin typeface="+mj-lt"/>
              <a:ea typeface="+mj-ea"/>
              <a:cs typeface="+mj-cs"/>
            </a:endParaRPr>
          </a:p>
        </p:txBody>
      </p:sp>
      <p:sp>
        <p:nvSpPr>
          <p:cNvPr id="14" name="Rectangle 13">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A6A908-D25A-4B53-8436-E2A61A894303}"/>
              </a:ext>
            </a:extLst>
          </p:cNvPr>
          <p:cNvSpPr/>
          <p:nvPr/>
        </p:nvSpPr>
        <p:spPr>
          <a:xfrm>
            <a:off x="4554894" y="901509"/>
            <a:ext cx="7305967" cy="5724373"/>
          </a:xfrm>
          <a:prstGeom prst="rect">
            <a:avLst/>
          </a:prstGeom>
        </p:spPr>
        <p:txBody>
          <a:bodyPr vert="horz" lIns="91440" tIns="45720" rIns="91440" bIns="45720" rtlCol="0" anchor="ctr">
            <a:noAutofit/>
          </a:bodyPr>
          <a:lstStyle/>
          <a:p>
            <a:endParaRPr lang="en-US" sz="1400" dirty="0"/>
          </a:p>
          <a:p>
            <a:pPr algn="ctr"/>
            <a:r>
              <a:rPr lang="en-US" sz="1600" b="1" u="sng" dirty="0"/>
              <a:t>Research Experience</a:t>
            </a:r>
          </a:p>
          <a:p>
            <a:pPr algn="ctr"/>
            <a:endParaRPr lang="en-US" sz="1600" b="1" u="sng" dirty="0"/>
          </a:p>
          <a:p>
            <a:r>
              <a:rPr lang="en-US" sz="1600" b="1" dirty="0"/>
              <a:t>SCHOOL NAME					2014-present</a:t>
            </a:r>
          </a:p>
          <a:p>
            <a:r>
              <a:rPr lang="en-US" sz="1600" b="1" i="1" dirty="0"/>
              <a:t>Teacher Leader</a:t>
            </a:r>
          </a:p>
          <a:p>
            <a:pPr marL="171450" indent="-228600">
              <a:buFont typeface="Arial" panose="020B0604020202020204" pitchFamily="34" charset="0"/>
              <a:buChar char="•"/>
            </a:pPr>
            <a:r>
              <a:rPr lang="en-US" sz="1600" b="1" dirty="0"/>
              <a:t>Promoted consecutively over from Teaching Assistant to Teacher Leader</a:t>
            </a:r>
          </a:p>
          <a:p>
            <a:pPr indent="-228600">
              <a:buFont typeface="Arial" panose="020B0604020202020204" pitchFamily="34" charset="0"/>
              <a:buChar char="•"/>
            </a:pPr>
            <a:endParaRPr lang="en-US" sz="1600" b="1" i="1" dirty="0"/>
          </a:p>
          <a:p>
            <a:r>
              <a:rPr lang="en-US" sz="1600" b="1" i="1" dirty="0"/>
              <a:t>Program Development Experience</a:t>
            </a:r>
          </a:p>
          <a:p>
            <a:pPr marL="285750" indent="-285750">
              <a:buFont typeface="Arial" panose="020B0604020202020204" pitchFamily="34" charset="0"/>
              <a:buChar char="•"/>
            </a:pPr>
            <a:r>
              <a:rPr lang="en-US" sz="1600" dirty="0">
                <a:solidFill>
                  <a:srgbClr val="00B050"/>
                </a:solidFill>
              </a:rPr>
              <a:t>Defined the program’s benchmarks </a:t>
            </a:r>
            <a:r>
              <a:rPr lang="en-US" sz="1600" dirty="0"/>
              <a:t>for measuring progress; </a:t>
            </a:r>
          </a:p>
          <a:p>
            <a:pPr marL="285750" indent="-285750">
              <a:buFont typeface="Arial" panose="020B0604020202020204" pitchFamily="34" charset="0"/>
              <a:buChar char="•"/>
            </a:pPr>
            <a:r>
              <a:rPr lang="en-US" sz="1600" dirty="0">
                <a:solidFill>
                  <a:srgbClr val="00B050"/>
                </a:solidFill>
              </a:rPr>
              <a:t>Developed relationships to understand (xxx) issues.</a:t>
            </a:r>
          </a:p>
          <a:p>
            <a:pPr marL="285750" indent="-285750">
              <a:buFont typeface="Arial" panose="020B0604020202020204" pitchFamily="34" charset="0"/>
              <a:buChar char="•"/>
            </a:pPr>
            <a:r>
              <a:rPr lang="en-US" sz="1600" dirty="0">
                <a:solidFill>
                  <a:srgbClr val="00B050"/>
                </a:solidFill>
              </a:rPr>
              <a:t>Researched</a:t>
            </a:r>
            <a:r>
              <a:rPr lang="en-US" sz="1600" dirty="0"/>
              <a:t> political, and technological developments that affect the program</a:t>
            </a:r>
          </a:p>
          <a:p>
            <a:pPr indent="-228600">
              <a:buFont typeface="Arial" panose="020B0604020202020204" pitchFamily="34" charset="0"/>
              <a:buChar char="•"/>
            </a:pPr>
            <a:endParaRPr lang="en-US" sz="1600" b="1" dirty="0"/>
          </a:p>
          <a:p>
            <a:r>
              <a:rPr lang="en-US" sz="1600" b="1" i="1" dirty="0"/>
              <a:t>Proposal Evaluation Experience </a:t>
            </a:r>
          </a:p>
          <a:p>
            <a:pPr indent="-228600">
              <a:buFont typeface="Arial" panose="020B0604020202020204" pitchFamily="34" charset="0"/>
              <a:buChar char="•"/>
            </a:pPr>
            <a:r>
              <a:rPr lang="en-US" sz="1600" dirty="0">
                <a:solidFill>
                  <a:srgbClr val="00B050"/>
                </a:solidFill>
              </a:rPr>
              <a:t>Evaluated proposals </a:t>
            </a:r>
            <a:r>
              <a:rPr lang="en-US" sz="1600" dirty="0"/>
              <a:t>to (and how you used your skills to evaluate said proposal); </a:t>
            </a:r>
          </a:p>
          <a:p>
            <a:pPr indent="-228600">
              <a:buFont typeface="Arial" panose="020B0604020202020204" pitchFamily="34" charset="0"/>
              <a:buChar char="•"/>
            </a:pPr>
            <a:r>
              <a:rPr lang="en-US" sz="1600" dirty="0">
                <a:solidFill>
                  <a:srgbClr val="00B050"/>
                </a:solidFill>
              </a:rPr>
              <a:t>Monitored projects …</a:t>
            </a:r>
          </a:p>
          <a:p>
            <a:pPr indent="-228600">
              <a:buFont typeface="Arial" panose="020B0604020202020204" pitchFamily="34" charset="0"/>
              <a:buChar char="•"/>
            </a:pPr>
            <a:r>
              <a:rPr lang="en-US" sz="1600" dirty="0"/>
              <a:t>Worked closely with … </a:t>
            </a:r>
          </a:p>
          <a:p>
            <a:pPr indent="-228600">
              <a:buFont typeface="Arial" panose="020B0604020202020204" pitchFamily="34" charset="0"/>
              <a:buChar char="•"/>
            </a:pPr>
            <a:endParaRPr lang="en-US" sz="1600" dirty="0"/>
          </a:p>
          <a:p>
            <a:r>
              <a:rPr lang="en-US" sz="1600" b="1" i="1" dirty="0"/>
              <a:t>Program Management Experience</a:t>
            </a:r>
          </a:p>
          <a:p>
            <a:pPr marL="285750" indent="-285750">
              <a:buFont typeface="Arial" panose="020B0604020202020204" pitchFamily="34" charset="0"/>
              <a:buChar char="•"/>
            </a:pPr>
            <a:r>
              <a:rPr lang="en-US" sz="1600" dirty="0">
                <a:solidFill>
                  <a:srgbClr val="00B050"/>
                </a:solidFill>
              </a:rPr>
              <a:t>Facilitated the development of performance plans </a:t>
            </a:r>
            <a:r>
              <a:rPr lang="en-US" sz="1600" dirty="0"/>
              <a:t>and their implementation; provide appropriate feedback on performance in annual review; provide training, mentoring, and oversight for teaching team; </a:t>
            </a:r>
          </a:p>
          <a:p>
            <a:pPr marL="285750" indent="-285750">
              <a:buFont typeface="Arial" panose="020B0604020202020204" pitchFamily="34" charset="0"/>
              <a:buChar char="•"/>
            </a:pPr>
            <a:r>
              <a:rPr lang="en-US" sz="1600" dirty="0">
                <a:solidFill>
                  <a:srgbClr val="00B050"/>
                </a:solidFill>
              </a:rPr>
              <a:t>Managed x program</a:t>
            </a:r>
            <a:r>
              <a:rPr lang="en-US" sz="1600" dirty="0"/>
              <a:t>…</a:t>
            </a:r>
          </a:p>
        </p:txBody>
      </p:sp>
      <p:sp>
        <p:nvSpPr>
          <p:cNvPr id="18" name="Rectangle 17">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26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A7BCE-0522-4326-A740-1401BF3ED2C9}"/>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200" b="1" kern="1200" spc="-150" dirty="0">
                <a:solidFill>
                  <a:srgbClr val="FFFFFF"/>
                </a:solidFill>
                <a:latin typeface="+mj-lt"/>
                <a:ea typeface="+mj-ea"/>
                <a:cs typeface="+mj-cs"/>
              </a:rPr>
              <a:t>Success and Scope of Work:</a:t>
            </a:r>
            <a:br>
              <a:rPr lang="en-US" sz="3200" b="1" kern="1200" spc="-150" dirty="0">
                <a:solidFill>
                  <a:srgbClr val="FFFFFF"/>
                </a:solidFill>
                <a:latin typeface="+mj-lt"/>
                <a:ea typeface="+mj-ea"/>
                <a:cs typeface="+mj-cs"/>
              </a:rPr>
            </a:br>
            <a:r>
              <a:rPr lang="en-US" sz="3200" b="1" kern="1200" spc="-150" dirty="0">
                <a:solidFill>
                  <a:srgbClr val="FFFFFF"/>
                </a:solidFill>
                <a:latin typeface="+mj-lt"/>
                <a:ea typeface="+mj-ea"/>
                <a:cs typeface="+mj-cs"/>
              </a:rPr>
              <a:t>Make Your Resume Stand Out </a:t>
            </a:r>
            <a:endParaRPr lang="en-US" sz="3200" kern="1200"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189A7C9F-48E3-47FB-BB01-5D3CFF0A754D}"/>
              </a:ext>
            </a:extLst>
          </p:cNvPr>
          <p:cNvSpPr/>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1600" b="1" dirty="0"/>
              <a:t>Assistant Director for Leadership Development</a:t>
            </a:r>
          </a:p>
          <a:p>
            <a:pPr marL="285750" indent="-285750">
              <a:lnSpc>
                <a:spcPct val="90000"/>
              </a:lnSpc>
              <a:spcAft>
                <a:spcPts val="600"/>
              </a:spcAft>
              <a:buFont typeface="Arial" panose="020B0604020202020204" pitchFamily="34" charset="0"/>
              <a:buChar char="•"/>
            </a:pPr>
            <a:r>
              <a:rPr lang="en-US" sz="1600" dirty="0">
                <a:solidFill>
                  <a:srgbClr val="00B050"/>
                </a:solidFill>
              </a:rPr>
              <a:t>Supervised 14 interns </a:t>
            </a:r>
            <a:r>
              <a:rPr lang="en-US" sz="1600" dirty="0"/>
              <a:t>in delivering academic counseling, college guidance, public policy internship and employment to </a:t>
            </a:r>
            <a:r>
              <a:rPr lang="en-US" sz="1600" dirty="0">
                <a:solidFill>
                  <a:srgbClr val="00B050"/>
                </a:solidFill>
              </a:rPr>
              <a:t>over 450 high school students</a:t>
            </a:r>
          </a:p>
          <a:p>
            <a:pPr marL="285750" indent="-285750">
              <a:lnSpc>
                <a:spcPct val="90000"/>
              </a:lnSpc>
              <a:spcAft>
                <a:spcPts val="600"/>
              </a:spcAft>
              <a:buFont typeface="Arial" panose="020B0604020202020204" pitchFamily="34" charset="0"/>
              <a:buChar char="•"/>
            </a:pPr>
            <a:r>
              <a:rPr lang="en-US" sz="1600" dirty="0"/>
              <a:t>Managed budget of </a:t>
            </a:r>
            <a:r>
              <a:rPr lang="en-US" sz="1600" dirty="0">
                <a:solidFill>
                  <a:srgbClr val="00B050"/>
                </a:solidFill>
              </a:rPr>
              <a:t>over $2k</a:t>
            </a:r>
          </a:p>
          <a:p>
            <a:pPr marL="285750" indent="-285750">
              <a:lnSpc>
                <a:spcPct val="90000"/>
              </a:lnSpc>
              <a:spcAft>
                <a:spcPts val="600"/>
              </a:spcAft>
              <a:buFont typeface="Arial" panose="020B0604020202020204" pitchFamily="34" charset="0"/>
              <a:buChar char="•"/>
            </a:pPr>
            <a:r>
              <a:rPr lang="en-US" sz="1600" dirty="0">
                <a:solidFill>
                  <a:srgbClr val="00B050"/>
                </a:solidFill>
              </a:rPr>
              <a:t>Built relationships with NYC independent school administrators </a:t>
            </a:r>
            <a:r>
              <a:rPr lang="en-US" sz="1600" dirty="0"/>
              <a:t>to manage xxx</a:t>
            </a:r>
          </a:p>
          <a:p>
            <a:pPr marL="285750" indent="-285750">
              <a:lnSpc>
                <a:spcPct val="90000"/>
              </a:lnSpc>
              <a:spcAft>
                <a:spcPts val="600"/>
              </a:spcAft>
              <a:buFont typeface="Arial" panose="020B0604020202020204" pitchFamily="34" charset="0"/>
              <a:buChar char="•"/>
            </a:pPr>
            <a:r>
              <a:rPr lang="en-US" sz="1600" dirty="0"/>
              <a:t>Managed staff and teachers </a:t>
            </a:r>
            <a:r>
              <a:rPr lang="en-US" sz="1600" dirty="0">
                <a:solidFill>
                  <a:srgbClr val="00B050"/>
                </a:solidFill>
              </a:rPr>
              <a:t>during 16 separate three-night </a:t>
            </a:r>
            <a:r>
              <a:rPr lang="en-US" sz="1600" dirty="0"/>
              <a:t>/ four-day leadership development retreats</a:t>
            </a:r>
          </a:p>
          <a:p>
            <a:pPr marL="285750" indent="-285750">
              <a:lnSpc>
                <a:spcPct val="90000"/>
              </a:lnSpc>
              <a:spcAft>
                <a:spcPts val="600"/>
              </a:spcAft>
              <a:buFont typeface="Arial" panose="020B0604020202020204" pitchFamily="34" charset="0"/>
              <a:buChar char="•"/>
            </a:pPr>
            <a:r>
              <a:rPr lang="en-US" sz="1600" dirty="0"/>
              <a:t>Developed and supervised planning of </a:t>
            </a:r>
            <a:r>
              <a:rPr lang="en-US" sz="1600" dirty="0">
                <a:solidFill>
                  <a:srgbClr val="00B050"/>
                </a:solidFill>
              </a:rPr>
              <a:t>11 week-long overnight</a:t>
            </a:r>
            <a:r>
              <a:rPr lang="en-US" sz="1600" dirty="0"/>
              <a:t> college trips for </a:t>
            </a:r>
            <a:r>
              <a:rPr lang="en-US" sz="1600" dirty="0">
                <a:solidFill>
                  <a:srgbClr val="00B050"/>
                </a:solidFill>
              </a:rPr>
              <a:t>150 high school students</a:t>
            </a:r>
          </a:p>
          <a:p>
            <a:pPr marL="285750" indent="-285750">
              <a:lnSpc>
                <a:spcPct val="90000"/>
              </a:lnSpc>
              <a:spcAft>
                <a:spcPts val="600"/>
              </a:spcAft>
              <a:buFont typeface="Arial" panose="020B0604020202020204" pitchFamily="34" charset="0"/>
              <a:buChar char="•"/>
            </a:pPr>
            <a:r>
              <a:rPr lang="en-US" sz="1600" dirty="0">
                <a:solidFill>
                  <a:srgbClr val="00B050"/>
                </a:solidFill>
              </a:rPr>
              <a:t>Created relationships with other nonprofit organizations </a:t>
            </a:r>
            <a:r>
              <a:rPr lang="en-US" sz="1600" dirty="0"/>
              <a:t>to increase participation of high school students</a:t>
            </a:r>
          </a:p>
          <a:p>
            <a:pPr marL="285750" indent="-285750">
              <a:lnSpc>
                <a:spcPct val="90000"/>
              </a:lnSpc>
              <a:spcAft>
                <a:spcPts val="600"/>
              </a:spcAft>
              <a:buFont typeface="Arial" panose="020B0604020202020204" pitchFamily="34" charset="0"/>
              <a:buChar char="•"/>
            </a:pPr>
            <a:r>
              <a:rPr lang="en-US" sz="1600" dirty="0"/>
              <a:t>Increased funds for the department by collaboration with Alumni Affairs </a:t>
            </a:r>
            <a:r>
              <a:rPr lang="en-US" sz="1600" dirty="0">
                <a:solidFill>
                  <a:srgbClr val="00B050"/>
                </a:solidFill>
              </a:rPr>
              <a:t>by 15%.</a:t>
            </a:r>
          </a:p>
          <a:p>
            <a:pPr marL="17145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b="1" dirty="0"/>
              <a:t>Leadership Development and College Guidance Coordinator</a:t>
            </a:r>
          </a:p>
          <a:p>
            <a:pPr marL="285750" indent="-285750">
              <a:lnSpc>
                <a:spcPct val="90000"/>
              </a:lnSpc>
              <a:spcAft>
                <a:spcPts val="600"/>
              </a:spcAft>
              <a:buFont typeface="Arial" panose="020B0604020202020204" pitchFamily="34" charset="0"/>
              <a:buChar char="•"/>
            </a:pPr>
            <a:r>
              <a:rPr lang="en-US" sz="1600" dirty="0"/>
              <a:t>Coordinated staff schedules of </a:t>
            </a:r>
            <a:r>
              <a:rPr lang="en-US" sz="1600" dirty="0">
                <a:solidFill>
                  <a:srgbClr val="00B050"/>
                </a:solidFill>
              </a:rPr>
              <a:t>8 full-time staff </a:t>
            </a:r>
            <a:r>
              <a:rPr lang="en-US" sz="1600" dirty="0"/>
              <a:t>to ensure coverage </a:t>
            </a:r>
          </a:p>
          <a:p>
            <a:pPr marL="285750" indent="-285750">
              <a:lnSpc>
                <a:spcPct val="90000"/>
              </a:lnSpc>
              <a:spcAft>
                <a:spcPts val="600"/>
              </a:spcAft>
              <a:buFont typeface="Arial" panose="020B0604020202020204" pitchFamily="34" charset="0"/>
              <a:buChar char="•"/>
            </a:pPr>
            <a:r>
              <a:rPr lang="en-US" sz="1600" dirty="0"/>
              <a:t>Coordinated with head guidance counselor to streamline application process </a:t>
            </a:r>
            <a:r>
              <a:rPr lang="en-US" sz="1600" dirty="0">
                <a:solidFill>
                  <a:srgbClr val="00B050"/>
                </a:solidFill>
              </a:rPr>
              <a:t>for 140 high school seniors</a:t>
            </a:r>
            <a:r>
              <a:rPr lang="en-US" sz="1600" dirty="0"/>
              <a: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25872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2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EAD90-6F2A-468D-B0FD-D48CD4F633FB}"/>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spc="-150">
                <a:solidFill>
                  <a:srgbClr val="FFFFFF"/>
                </a:solidFill>
                <a:latin typeface="+mj-lt"/>
                <a:ea typeface="+mj-ea"/>
                <a:cs typeface="+mj-cs"/>
              </a:rPr>
              <a:t>General</a:t>
            </a:r>
            <a:r>
              <a:rPr lang="en-US" kern="1200">
                <a:solidFill>
                  <a:srgbClr val="FFFFFF"/>
                </a:solidFill>
                <a:latin typeface="+mj-lt"/>
                <a:ea typeface="+mj-ea"/>
                <a:cs typeface="+mj-cs"/>
              </a:rPr>
              <a:t> </a:t>
            </a:r>
            <a:r>
              <a:rPr lang="en-US" b="1" kern="1200" spc="-150">
                <a:solidFill>
                  <a:srgbClr val="FFFFFF"/>
                </a:solidFill>
                <a:latin typeface="+mj-lt"/>
                <a:ea typeface="+mj-ea"/>
                <a:cs typeface="+mj-cs"/>
              </a:rPr>
              <a:t>Tips</a:t>
            </a:r>
            <a:endParaRPr lang="en-US" kern="1200">
              <a:solidFill>
                <a:srgbClr val="FFFFFF"/>
              </a:solidFill>
              <a:latin typeface="+mj-lt"/>
              <a:ea typeface="+mj-ea"/>
              <a:cs typeface="+mj-cs"/>
            </a:endParaRPr>
          </a:p>
        </p:txBody>
      </p:sp>
      <p:sp>
        <p:nvSpPr>
          <p:cNvPr id="69" name="Freeform: Shape 3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3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70AD47"/>
          </a:solidFill>
          <a:ln w="9525" cap="flat">
            <a:noFill/>
            <a:prstDash val="solid"/>
            <a:miter/>
          </a:ln>
        </p:spPr>
        <p:txBody>
          <a:bodyPr rtlCol="0" anchor="ctr"/>
          <a:lstStyle/>
          <a:p>
            <a:endParaRPr lang="en-US"/>
          </a:p>
        </p:txBody>
      </p:sp>
      <p:sp>
        <p:nvSpPr>
          <p:cNvPr id="71" name="Freeform: Shape 3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2">
            <a:extLst>
              <a:ext uri="{FF2B5EF4-FFF2-40B4-BE49-F238E27FC236}">
                <a16:creationId xmlns:a16="http://schemas.microsoft.com/office/drawing/2014/main" id="{F9FF951C-AB49-4557-829D-B6996ED0CD90}"/>
              </a:ext>
            </a:extLst>
          </p:cNvPr>
          <p:cNvSpPr txBox="1">
            <a:spLocks/>
          </p:cNvSpPr>
          <p:nvPr/>
        </p:nvSpPr>
        <p:spPr>
          <a:xfrm>
            <a:off x="5698913" y="847600"/>
            <a:ext cx="6342568" cy="616156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Arial" charset="0"/>
                <a:ea typeface="ＭＳ Ｐゴシック"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600"/>
              </a:spcBef>
            </a:pPr>
            <a:r>
              <a:rPr lang="en-US" dirty="0">
                <a:latin typeface="+mn-lt"/>
                <a:ea typeface="+mn-ea"/>
              </a:rPr>
              <a:t>ATSs:</a:t>
            </a:r>
          </a:p>
          <a:p>
            <a:pPr marL="342900" indent="-228600">
              <a:lnSpc>
                <a:spcPct val="90000"/>
              </a:lnSpc>
              <a:spcBef>
                <a:spcPts val="600"/>
              </a:spcBef>
              <a:buFont typeface="Arial" panose="020B0604020202020204" pitchFamily="34" charset="0"/>
              <a:buChar char="•"/>
            </a:pPr>
            <a:r>
              <a:rPr lang="en-US" dirty="0">
                <a:latin typeface="+mn-lt"/>
                <a:ea typeface="+mn-ea"/>
              </a:rPr>
              <a:t>Margins can be as small as .5”</a:t>
            </a:r>
          </a:p>
          <a:p>
            <a:pPr marL="342900" indent="-228600">
              <a:lnSpc>
                <a:spcPct val="90000"/>
              </a:lnSpc>
              <a:spcBef>
                <a:spcPts val="600"/>
              </a:spcBef>
              <a:buFont typeface="Arial" panose="020B0604020202020204" pitchFamily="34" charset="0"/>
              <a:buChar char="•"/>
            </a:pPr>
            <a:r>
              <a:rPr lang="en-US" dirty="0">
                <a:latin typeface="+mn-lt"/>
                <a:ea typeface="+mn-ea"/>
              </a:rPr>
              <a:t>Smallest font size should be 10 </a:t>
            </a:r>
            <a:r>
              <a:rPr lang="en-US" i="1" dirty="0">
                <a:latin typeface="+mn-lt"/>
                <a:ea typeface="+mn-ea"/>
              </a:rPr>
              <a:t>(use best judgment)</a:t>
            </a:r>
          </a:p>
          <a:p>
            <a:pPr marL="342900" indent="-228600">
              <a:lnSpc>
                <a:spcPct val="90000"/>
              </a:lnSpc>
              <a:spcBef>
                <a:spcPts val="600"/>
              </a:spcBef>
              <a:buFont typeface="Arial" panose="020B0604020202020204" pitchFamily="34" charset="0"/>
              <a:buChar char="•"/>
            </a:pPr>
            <a:r>
              <a:rPr lang="en-US" dirty="0">
                <a:latin typeface="+mn-lt"/>
                <a:ea typeface="+mn-ea"/>
              </a:rPr>
              <a:t>Keep to standard fonts like Arial, TNR</a:t>
            </a:r>
          </a:p>
          <a:p>
            <a:pPr marL="342900" indent="-228600">
              <a:lnSpc>
                <a:spcPct val="90000"/>
              </a:lnSpc>
              <a:spcBef>
                <a:spcPts val="600"/>
              </a:spcBef>
              <a:buFont typeface="Arial" panose="020B0604020202020204" pitchFamily="34" charset="0"/>
              <a:buChar char="•"/>
            </a:pPr>
            <a:r>
              <a:rPr lang="en-US" dirty="0">
                <a:latin typeface="+mn-lt"/>
                <a:ea typeface="+mn-ea"/>
              </a:rPr>
              <a:t>Avoid text boxes and images</a:t>
            </a:r>
          </a:p>
          <a:p>
            <a:pPr marL="342900" indent="-228600">
              <a:lnSpc>
                <a:spcPct val="90000"/>
              </a:lnSpc>
              <a:spcBef>
                <a:spcPts val="600"/>
              </a:spcBef>
              <a:buFont typeface="Arial" panose="020B0604020202020204" pitchFamily="34" charset="0"/>
              <a:buChar char="•"/>
            </a:pPr>
            <a:r>
              <a:rPr lang="en-US" dirty="0">
                <a:latin typeface="+mn-lt"/>
                <a:ea typeface="+mn-ea"/>
              </a:rPr>
              <a:t>Send in format requested (for ATS Word works best)  </a:t>
            </a:r>
          </a:p>
          <a:p>
            <a:pPr indent="-228600">
              <a:lnSpc>
                <a:spcPct val="90000"/>
              </a:lnSpc>
              <a:spcBef>
                <a:spcPts val="600"/>
              </a:spcBef>
              <a:buFont typeface="Arial" panose="020B0604020202020204" pitchFamily="34" charset="0"/>
              <a:buChar char="•"/>
            </a:pPr>
            <a:endParaRPr lang="en-US" i="1" dirty="0">
              <a:latin typeface="+mn-lt"/>
              <a:ea typeface="+mn-ea"/>
            </a:endParaRPr>
          </a:p>
          <a:p>
            <a:pPr>
              <a:lnSpc>
                <a:spcPct val="90000"/>
              </a:lnSpc>
              <a:spcBef>
                <a:spcPts val="600"/>
              </a:spcBef>
            </a:pPr>
            <a:r>
              <a:rPr lang="en-US" dirty="0">
                <a:latin typeface="+mn-lt"/>
                <a:ea typeface="+mn-ea"/>
              </a:rPr>
              <a:t>Human Reviews:</a:t>
            </a:r>
          </a:p>
          <a:p>
            <a:pPr marL="342900" indent="-228600">
              <a:lnSpc>
                <a:spcPct val="90000"/>
              </a:lnSpc>
              <a:spcBef>
                <a:spcPts val="600"/>
              </a:spcBef>
              <a:buFont typeface="Arial" panose="020B0604020202020204" pitchFamily="34" charset="0"/>
              <a:buChar char="•"/>
            </a:pPr>
            <a:r>
              <a:rPr lang="en-US" dirty="0">
                <a:latin typeface="+mn-lt"/>
                <a:ea typeface="+mn-ea"/>
              </a:rPr>
              <a:t>White space can increase legibility</a:t>
            </a:r>
          </a:p>
          <a:p>
            <a:pPr marL="342900" indent="-228600">
              <a:lnSpc>
                <a:spcPct val="90000"/>
              </a:lnSpc>
              <a:spcBef>
                <a:spcPts val="600"/>
              </a:spcBef>
              <a:buFont typeface="Arial" panose="020B0604020202020204" pitchFamily="34" charset="0"/>
              <a:buChar char="•"/>
            </a:pPr>
            <a:r>
              <a:rPr lang="en-US" dirty="0">
                <a:latin typeface="+mn-lt"/>
                <a:ea typeface="+mn-ea"/>
              </a:rPr>
              <a:t>Review, review, review for spelling and grammar</a:t>
            </a:r>
          </a:p>
          <a:p>
            <a:pPr marL="342900" indent="-228600">
              <a:lnSpc>
                <a:spcPct val="90000"/>
              </a:lnSpc>
              <a:spcBef>
                <a:spcPts val="600"/>
              </a:spcBef>
              <a:buFont typeface="Arial" panose="020B0604020202020204" pitchFamily="34" charset="0"/>
              <a:buChar char="•"/>
            </a:pPr>
            <a:r>
              <a:rPr lang="en-US" dirty="0">
                <a:latin typeface="+mn-lt"/>
                <a:ea typeface="+mn-ea"/>
              </a:rPr>
              <a:t>Think from the reader’s perspective &amp; have resume reviewed from multiple perspectives</a:t>
            </a:r>
          </a:p>
          <a:p>
            <a:pPr marL="342900" indent="-228600">
              <a:lnSpc>
                <a:spcPct val="90000"/>
              </a:lnSpc>
              <a:spcBef>
                <a:spcPts val="600"/>
              </a:spcBef>
              <a:buFont typeface="Arial" panose="020B0604020202020204" pitchFamily="34" charset="0"/>
              <a:buChar char="•"/>
            </a:pPr>
            <a:r>
              <a:rPr lang="en-US" dirty="0">
                <a:latin typeface="+mn-lt"/>
                <a:ea typeface="+mn-ea"/>
              </a:rPr>
              <a:t>Nonprofit resumes generally 2 pages </a:t>
            </a:r>
            <a:r>
              <a:rPr lang="en-US" i="1" dirty="0">
                <a:latin typeface="+mn-lt"/>
                <a:ea typeface="+mn-ea"/>
              </a:rPr>
              <a:t>(other sectors may differ)</a:t>
            </a:r>
          </a:p>
          <a:p>
            <a:pPr marL="342900" indent="-228600">
              <a:lnSpc>
                <a:spcPct val="90000"/>
              </a:lnSpc>
              <a:spcBef>
                <a:spcPts val="600"/>
              </a:spcBef>
              <a:buFont typeface="Arial" panose="020B0604020202020204" pitchFamily="34" charset="0"/>
              <a:buChar char="•"/>
            </a:pPr>
            <a:r>
              <a:rPr lang="en-US" dirty="0">
                <a:latin typeface="+mn-lt"/>
                <a:ea typeface="+mn-ea"/>
              </a:rPr>
              <a:t>If printing, print one-sided pages and use paper clips </a:t>
            </a:r>
            <a:r>
              <a:rPr lang="en-US" i="1" dirty="0">
                <a:latin typeface="+mn-lt"/>
                <a:ea typeface="+mn-ea"/>
              </a:rPr>
              <a:t>(not staples)</a:t>
            </a:r>
          </a:p>
          <a:p>
            <a:pPr marL="342900" indent="-228600">
              <a:lnSpc>
                <a:spcPct val="90000"/>
              </a:lnSpc>
              <a:spcBef>
                <a:spcPts val="600"/>
              </a:spcBef>
              <a:buFont typeface="Arial" panose="020B0604020202020204" pitchFamily="34" charset="0"/>
              <a:buChar char="•"/>
            </a:pPr>
            <a:r>
              <a:rPr lang="en-US" dirty="0">
                <a:latin typeface="+mn-lt"/>
                <a:ea typeface="+mn-ea"/>
              </a:rPr>
              <a:t>Send copies to connections you’ve spoken to at the nonprofit</a:t>
            </a:r>
          </a:p>
        </p:txBody>
      </p:sp>
      <p:sp>
        <p:nvSpPr>
          <p:cNvPr id="72" name="Freeform: Shape 3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rgbClr val="70AD47"/>
          </a:solidFill>
          <a:ln w="9525" cap="flat">
            <a:noFill/>
            <a:prstDash val="solid"/>
            <a:miter/>
          </a:ln>
        </p:spPr>
        <p:txBody>
          <a:bodyPr rtlCol="0" anchor="ctr"/>
          <a:lstStyle/>
          <a:p>
            <a:endParaRPr lang="en-US"/>
          </a:p>
        </p:txBody>
      </p:sp>
      <p:sp>
        <p:nvSpPr>
          <p:cNvPr id="73" name="Freeform: Shape 3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rgbClr val="FFC000"/>
          </a:solidFill>
          <a:ln w="9525" cap="flat">
            <a:noFill/>
            <a:prstDash val="solid"/>
            <a:miter/>
          </a:ln>
        </p:spPr>
        <p:txBody>
          <a:bodyPr rtlCol="0" anchor="ctr"/>
          <a:lstStyle/>
          <a:p>
            <a:endParaRPr lang="en-US"/>
          </a:p>
        </p:txBody>
      </p:sp>
      <p:sp>
        <p:nvSpPr>
          <p:cNvPr id="74" name="Freeform: Shape 4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17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51654ACCE0CF4AA6F632DF2230D428" ma:contentTypeVersion="12" ma:contentTypeDescription="Create a new document." ma:contentTypeScope="" ma:versionID="6d8f50bfd44e07e58fe678639e1f54df">
  <xsd:schema xmlns:xsd="http://www.w3.org/2001/XMLSchema" xmlns:xs="http://www.w3.org/2001/XMLSchema" xmlns:p="http://schemas.microsoft.com/office/2006/metadata/properties" xmlns:ns3="ae4b6e2f-6324-46fa-926b-5b1c60b0fcaf" xmlns:ns4="b8653a9f-1c37-4789-8923-e09ba297650d" targetNamespace="http://schemas.microsoft.com/office/2006/metadata/properties" ma:root="true" ma:fieldsID="7e8a639979a0e425cf23cd2036a3d30e" ns3:_="" ns4:_="">
    <xsd:import namespace="ae4b6e2f-6324-46fa-926b-5b1c60b0fcaf"/>
    <xsd:import namespace="b8653a9f-1c37-4789-8923-e09ba29765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b6e2f-6324-46fa-926b-5b1c60b0fc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653a9f-1c37-4789-8923-e09ba297650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C93736-12AC-4A37-93E2-CBD734F84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b6e2f-6324-46fa-926b-5b1c60b0fcaf"/>
    <ds:schemaRef ds:uri="b8653a9f-1c37-4789-8923-e09ba2976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EA18C-2BB6-4C1C-86C9-C2E51E93FE2D}">
  <ds:schemaRefs>
    <ds:schemaRef ds:uri="http://schemas.microsoft.com/sharepoint/v3/contenttype/forms"/>
  </ds:schemaRefs>
</ds:datastoreItem>
</file>

<file path=customXml/itemProps3.xml><?xml version="1.0" encoding="utf-8"?>
<ds:datastoreItem xmlns:ds="http://schemas.openxmlformats.org/officeDocument/2006/customXml" ds:itemID="{D7333428-9455-44C7-9CF3-1A037FF4094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TotalTime>
  <Words>1040</Words>
  <Application>Microsoft Office PowerPoint</Application>
  <PresentationFormat>Widescreen</PresentationFormat>
  <Paragraphs>138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Nonprofit Resume Workshop  </vt:lpstr>
      <vt:lpstr>Three-part Review</vt:lpstr>
      <vt:lpstr>Shift Your Perspective</vt:lpstr>
      <vt:lpstr>Organizing Your Story: Job Description Responsibilities</vt:lpstr>
      <vt:lpstr>Organizing Your Story: Hybrid Resume</vt:lpstr>
      <vt:lpstr>Organizing Your Story: Reverse Chronological</vt:lpstr>
      <vt:lpstr>Organizing Your Story: Transferable Skills</vt:lpstr>
      <vt:lpstr>Success and Scope of Work: Make Your Resume Stand Out </vt:lpstr>
      <vt:lpstr>General Tips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Resume Workshop</dc:title>
  <dc:creator>Gakenheimer, Rachel Neilson</dc:creator>
  <cp:lastModifiedBy>Gakenheimer, Rachel Neilson</cp:lastModifiedBy>
  <cp:revision>2</cp:revision>
  <cp:lastPrinted>2020-02-13T19:02:43Z</cp:lastPrinted>
  <dcterms:created xsi:type="dcterms:W3CDTF">2020-02-12T23:08:53Z</dcterms:created>
  <dcterms:modified xsi:type="dcterms:W3CDTF">2020-02-13T22:16:01Z</dcterms:modified>
</cp:coreProperties>
</file>