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4"/>
  </p:notesMasterIdLst>
  <p:sldIdLst>
    <p:sldId id="257" r:id="rId5"/>
    <p:sldId id="299" r:id="rId6"/>
    <p:sldId id="302" r:id="rId7"/>
    <p:sldId id="313" r:id="rId8"/>
    <p:sldId id="315" r:id="rId9"/>
    <p:sldId id="314" r:id="rId10"/>
    <p:sldId id="304" r:id="rId11"/>
    <p:sldId id="316" r:id="rId12"/>
    <p:sldId id="309" r:id="rId13"/>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501" autoAdjust="0"/>
  </p:normalViewPr>
  <p:slideViewPr>
    <p:cSldViewPr>
      <p:cViewPr varScale="1">
        <p:scale>
          <a:sx n="64" d="100"/>
          <a:sy n="64" d="100"/>
        </p:scale>
        <p:origin x="109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11/4/2016</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3857598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4013265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a:buNone/>
            </a:pPr>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1903159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41477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11/4/2016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mailto:email@email.com" TargetMode="External"/><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9.xml"/><Relationship Id="rId5" Type="http://schemas.openxmlformats.org/officeDocument/2006/relationships/hyperlink" Target="mailto:rachel_gakenheimer@gse.harvard.edu" TargetMode="External"/><Relationship Id="rId4" Type="http://schemas.openxmlformats.org/officeDocument/2006/relationships/hyperlink" Target="gse-harvard-csm.symplicity.com/studen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5400" b="1" spc="-150" dirty="0" smtClean="0">
                <a:solidFill>
                  <a:srgbClr val="A51C30"/>
                </a:solidFill>
                <a:latin typeface="Arial" panose="020B0604020202020204" pitchFamily="34" charset="0"/>
                <a:cs typeface="Arial" panose="020B0604020202020204" pitchFamily="34" charset="0"/>
              </a:rPr>
              <a:t/>
            </a:r>
            <a:br>
              <a:rPr lang="en-US" sz="5400" b="1" spc="-150" dirty="0" smtClean="0">
                <a:solidFill>
                  <a:srgbClr val="A51C30"/>
                </a:solidFill>
                <a:latin typeface="Arial" panose="020B0604020202020204" pitchFamily="34" charset="0"/>
                <a:cs typeface="Arial" panose="020B0604020202020204" pitchFamily="34" charset="0"/>
              </a:rPr>
            </a:br>
            <a:r>
              <a:rPr lang="en-US" sz="5400" b="1" spc="-150" dirty="0">
                <a:solidFill>
                  <a:srgbClr val="A51C30"/>
                </a:solidFill>
                <a:latin typeface="Arial" panose="020B0604020202020204" pitchFamily="34" charset="0"/>
                <a:cs typeface="Arial" panose="020B0604020202020204" pitchFamily="34" charset="0"/>
              </a:rPr>
              <a:t/>
            </a:r>
            <a:br>
              <a:rPr lang="en-US" sz="5400" b="1" spc="-150" dirty="0">
                <a:solidFill>
                  <a:srgbClr val="A51C30"/>
                </a:solidFill>
                <a:latin typeface="Arial" panose="020B0604020202020204" pitchFamily="34" charset="0"/>
                <a:cs typeface="Arial" panose="020B0604020202020204" pitchFamily="34" charset="0"/>
              </a:rPr>
            </a:br>
            <a:r>
              <a:rPr lang="en-US" b="1" spc="-150" dirty="0" smtClean="0">
                <a:solidFill>
                  <a:srgbClr val="A51C30"/>
                </a:solidFill>
                <a:latin typeface="Arial" panose="020B0604020202020204" pitchFamily="34" charset="0"/>
                <a:cs typeface="Arial" panose="020B0604020202020204" pitchFamily="34" charset="0"/>
              </a:rPr>
              <a:t>Cover Letter Working Session</a:t>
            </a:r>
            <a:endParaRPr lang="en-US" b="1" spc="-150" dirty="0">
              <a:solidFill>
                <a:srgbClr val="A51C30"/>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3110992"/>
            <a:ext cx="4949952" cy="1139952"/>
          </a:xfrm>
          <a:prstGeom prst="rect">
            <a:avLst/>
          </a:prstGeom>
        </p:spPr>
      </p:pic>
      <p:sp>
        <p:nvSpPr>
          <p:cNvPr id="2" name="TextBox 1"/>
          <p:cNvSpPr txBox="1"/>
          <p:nvPr/>
        </p:nvSpPr>
        <p:spPr>
          <a:xfrm>
            <a:off x="-15240" y="4419600"/>
            <a:ext cx="9144000" cy="1538883"/>
          </a:xfrm>
          <a:prstGeom prst="rect">
            <a:avLst/>
          </a:prstGeom>
          <a:noFill/>
        </p:spPr>
        <p:txBody>
          <a:bodyPr wrap="square" rtlCol="0">
            <a:spAutoFit/>
          </a:bodyPr>
          <a:lstStyle/>
          <a:p>
            <a:pPr algn="ctr"/>
            <a:r>
              <a:rPr lang="en-US" sz="2000" b="1" i="1" dirty="0"/>
              <a:t>with Rachel Gakenheimer, </a:t>
            </a:r>
            <a:r>
              <a:rPr lang="en-US" sz="2000" b="1" i="1" dirty="0" smtClean="0"/>
              <a:t>Internships Manager</a:t>
            </a:r>
          </a:p>
          <a:p>
            <a:pPr algn="ctr"/>
            <a:r>
              <a:rPr lang="en-US" sz="2000" b="1" i="1" dirty="0" smtClean="0"/>
              <a:t>And Roger Dempsey, Licensure Specialist</a:t>
            </a:r>
          </a:p>
          <a:p>
            <a:pPr algn="ctr"/>
            <a:endParaRPr lang="en-US" dirty="0" smtClean="0"/>
          </a:p>
          <a:p>
            <a:pPr algn="ctr"/>
            <a:r>
              <a:rPr lang="en-US" dirty="0" smtClean="0"/>
              <a:t>Thursday, November 3, 4-5pm</a:t>
            </a:r>
          </a:p>
          <a:p>
            <a:pPr algn="ctr"/>
            <a:r>
              <a:rPr lang="en-US" dirty="0" smtClean="0"/>
              <a:t>Larsen G01</a:t>
            </a:r>
          </a:p>
        </p:txBody>
      </p:sp>
    </p:spTree>
    <p:extLst>
      <p:ext uri="{BB962C8B-B14F-4D97-AF65-F5344CB8AC3E}">
        <p14:creationId xmlns:p14="http://schemas.microsoft.com/office/powerpoint/2010/main" val="2180566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981200"/>
            <a:ext cx="8153400" cy="3693319"/>
          </a:xfrm>
          <a:prstGeom prst="rect">
            <a:avLst/>
          </a:prstGeom>
          <a:noFill/>
        </p:spPr>
        <p:txBody>
          <a:bodyPr wrap="square" rtlCol="0">
            <a:spAutoFit/>
          </a:bodyPr>
          <a:lstStyle/>
          <a:p>
            <a:r>
              <a:rPr lang="en-US" dirty="0" smtClean="0"/>
              <a:t>Opportunity to introduce yourself:</a:t>
            </a:r>
          </a:p>
          <a:p>
            <a:endParaRPr lang="en-US" dirty="0" smtClean="0"/>
          </a:p>
          <a:p>
            <a:pPr marL="285750" indent="-285750">
              <a:buFont typeface="Wingdings" panose="05000000000000000000" pitchFamily="2" charset="2"/>
              <a:buChar char="Ø"/>
            </a:pPr>
            <a:r>
              <a:rPr lang="en-US" dirty="0" smtClean="0"/>
              <a:t>Tell them </a:t>
            </a:r>
            <a:r>
              <a:rPr lang="en-US" i="1" dirty="0" smtClean="0"/>
              <a:t>why </a:t>
            </a:r>
            <a:r>
              <a:rPr lang="en-US" dirty="0" smtClean="0"/>
              <a:t>you </a:t>
            </a:r>
            <a:r>
              <a:rPr lang="en-US" dirty="0"/>
              <a:t>are </a:t>
            </a:r>
            <a:r>
              <a:rPr lang="en-US" dirty="0" smtClean="0"/>
              <a:t>interested and </a:t>
            </a:r>
            <a:r>
              <a:rPr lang="en-US" i="1" dirty="0" smtClean="0"/>
              <a:t>how </a:t>
            </a:r>
            <a:r>
              <a:rPr lang="en-US" dirty="0" smtClean="0"/>
              <a:t>your experience </a:t>
            </a:r>
            <a:r>
              <a:rPr lang="en-US" dirty="0"/>
              <a:t>meets their </a:t>
            </a:r>
            <a:r>
              <a:rPr lang="en-US" dirty="0" smtClean="0"/>
              <a:t>needs </a:t>
            </a:r>
            <a:endParaRPr lang="en-US" dirty="0"/>
          </a:p>
          <a:p>
            <a:pPr marL="285750" indent="-285750">
              <a:buFont typeface="Wingdings" panose="05000000000000000000" pitchFamily="2" charset="2"/>
              <a:buChar char="Ø"/>
            </a:pPr>
            <a:r>
              <a:rPr lang="en-US" dirty="0"/>
              <a:t>Elaborate on any special </a:t>
            </a:r>
            <a:r>
              <a:rPr lang="en-US" dirty="0" smtClean="0"/>
              <a:t>qualifications</a:t>
            </a:r>
          </a:p>
          <a:p>
            <a:pPr marL="285750" indent="-285750">
              <a:buFont typeface="Wingdings" panose="05000000000000000000" pitchFamily="2" charset="2"/>
              <a:buChar char="Ø"/>
            </a:pPr>
            <a:r>
              <a:rPr lang="en-US" dirty="0" smtClean="0"/>
              <a:t>Highlight </a:t>
            </a:r>
            <a:r>
              <a:rPr lang="en-US" dirty="0"/>
              <a:t>your </a:t>
            </a:r>
            <a:r>
              <a:rPr lang="en-US" dirty="0" smtClean="0"/>
              <a:t>successes</a:t>
            </a:r>
            <a:endParaRPr lang="en-US" dirty="0"/>
          </a:p>
          <a:p>
            <a:pPr marL="285750" indent="-285750">
              <a:buFont typeface="Wingdings" panose="05000000000000000000" pitchFamily="2" charset="2"/>
              <a:buChar char="Ø"/>
            </a:pPr>
            <a:r>
              <a:rPr lang="en-US" dirty="0"/>
              <a:t>Guide the reader </a:t>
            </a:r>
            <a:r>
              <a:rPr lang="en-US" dirty="0" smtClean="0"/>
              <a:t>(what to focus on &amp; what to consider) </a:t>
            </a:r>
          </a:p>
          <a:p>
            <a:pPr marL="285750" indent="-285750">
              <a:buFont typeface="Wingdings" panose="05000000000000000000" pitchFamily="2" charset="2"/>
              <a:buChar char="Ø"/>
            </a:pPr>
            <a:endParaRPr lang="en-US" dirty="0"/>
          </a:p>
          <a:p>
            <a:r>
              <a:rPr lang="en-US" dirty="0" smtClean="0"/>
              <a:t>It’s also a screen: </a:t>
            </a:r>
          </a:p>
          <a:p>
            <a:pPr marL="285750" indent="-285750">
              <a:buFont typeface="Wingdings" panose="05000000000000000000" pitchFamily="2" charset="2"/>
              <a:buChar char="Ø"/>
            </a:pPr>
            <a:r>
              <a:rPr lang="en-US" dirty="0" smtClean="0"/>
              <a:t>Do you seem to understand the mission and values of the employer? </a:t>
            </a:r>
          </a:p>
          <a:p>
            <a:pPr marL="285750" indent="-285750">
              <a:buFont typeface="Wingdings" panose="05000000000000000000" pitchFamily="2" charset="2"/>
              <a:buChar char="Ø"/>
            </a:pPr>
            <a:r>
              <a:rPr lang="en-US" dirty="0" smtClean="0"/>
              <a:t>Did you tailor the cover letter to the needs of the specific job?</a:t>
            </a:r>
          </a:p>
          <a:p>
            <a:pPr marL="285750" indent="-285750">
              <a:buFont typeface="Wingdings" panose="05000000000000000000" pitchFamily="2" charset="2"/>
              <a:buChar char="Ø"/>
            </a:pPr>
            <a:r>
              <a:rPr lang="en-US" dirty="0" smtClean="0"/>
              <a:t>Can you articulate yourself well?</a:t>
            </a:r>
            <a:endParaRPr lang="en-US" dirty="0"/>
          </a:p>
          <a:p>
            <a:r>
              <a:rPr lang="en-US" dirty="0"/>
              <a:t> </a:t>
            </a:r>
          </a:p>
          <a:p>
            <a:endParaRPr lang="en-US" dirty="0"/>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Cover Letters:</a:t>
            </a:r>
          </a:p>
          <a:p>
            <a:pPr algn="r"/>
            <a:r>
              <a:rPr lang="en-US" sz="2800" b="1" spc="-150" dirty="0" smtClean="0">
                <a:solidFill>
                  <a:srgbClr val="A51C30"/>
                </a:solidFill>
                <a:latin typeface="Arial" panose="020B0604020202020204" pitchFamily="34" charset="0"/>
                <a:cs typeface="Arial" panose="020B0604020202020204" pitchFamily="34" charset="0"/>
              </a:rPr>
              <a:t>Purpose</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583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600200"/>
            <a:ext cx="8153400" cy="4524315"/>
          </a:xfrm>
          <a:prstGeom prst="rect">
            <a:avLst/>
          </a:prstGeom>
          <a:noFill/>
        </p:spPr>
        <p:txBody>
          <a:bodyPr wrap="square" rtlCol="0">
            <a:spAutoFit/>
          </a:bodyPr>
          <a:lstStyle/>
          <a:p>
            <a:r>
              <a:rPr lang="en-US" b="1" dirty="0" smtClean="0"/>
              <a:t>1</a:t>
            </a:r>
            <a:r>
              <a:rPr lang="en-US" b="1" baseline="30000" dirty="0" smtClean="0"/>
              <a:t>st</a:t>
            </a:r>
            <a:r>
              <a:rPr lang="en-US" b="1" dirty="0" smtClean="0"/>
              <a:t> paragraph: Orient the reader</a:t>
            </a:r>
            <a:endParaRPr lang="en-US" dirty="0"/>
          </a:p>
          <a:p>
            <a:pPr marL="285750" indent="-285750">
              <a:buFont typeface="Arial"/>
              <a:buChar char="•"/>
            </a:pPr>
            <a:r>
              <a:rPr lang="en-US" dirty="0" smtClean="0"/>
              <a:t>Indicate position you’re applying for &amp; how you heard about it</a:t>
            </a:r>
          </a:p>
          <a:p>
            <a:pPr marL="285750" indent="-285750">
              <a:buFont typeface="Arial"/>
              <a:buChar char="•"/>
            </a:pPr>
            <a:r>
              <a:rPr lang="en-US" dirty="0" smtClean="0"/>
              <a:t>Tell why you are interested</a:t>
            </a:r>
          </a:p>
          <a:p>
            <a:pPr marL="285750" indent="-285750">
              <a:buFont typeface="Arial"/>
              <a:buChar char="•"/>
            </a:pPr>
            <a:r>
              <a:rPr lang="en-US" dirty="0" smtClean="0"/>
              <a:t>Introduce any key contacts </a:t>
            </a:r>
          </a:p>
          <a:p>
            <a:pPr marL="285750" indent="-285750">
              <a:buFont typeface="Arial"/>
              <a:buChar char="•"/>
            </a:pPr>
            <a:r>
              <a:rPr lang="en-US" dirty="0" smtClean="0"/>
              <a:t>Summarize in one sentence your qualifications</a:t>
            </a:r>
            <a:endParaRPr lang="en-US" dirty="0"/>
          </a:p>
          <a:p>
            <a:r>
              <a:rPr lang="en-US" dirty="0"/>
              <a:t> </a:t>
            </a:r>
          </a:p>
          <a:p>
            <a:r>
              <a:rPr lang="en-US" b="1" dirty="0" smtClean="0"/>
              <a:t>2</a:t>
            </a:r>
            <a:r>
              <a:rPr lang="en-US" b="1" baseline="30000" dirty="0" smtClean="0"/>
              <a:t>nd</a:t>
            </a:r>
            <a:r>
              <a:rPr lang="en-US" b="1" dirty="0" smtClean="0"/>
              <a:t> - 4</a:t>
            </a:r>
            <a:r>
              <a:rPr lang="en-US" b="1" baseline="30000" dirty="0" smtClean="0"/>
              <a:t>th</a:t>
            </a:r>
            <a:r>
              <a:rPr lang="en-US" b="1" dirty="0" smtClean="0"/>
              <a:t> paragraph: Show how your experience relates to what they need</a:t>
            </a:r>
            <a:endParaRPr lang="en-US" dirty="0"/>
          </a:p>
          <a:p>
            <a:pPr marL="285750" indent="-285750">
              <a:buFont typeface="Arial"/>
              <a:buChar char="•"/>
            </a:pPr>
            <a:r>
              <a:rPr lang="en-US" dirty="0" smtClean="0"/>
              <a:t>Use examples to show fit between skills, knowledge, and qualifications and position offered</a:t>
            </a:r>
          </a:p>
          <a:p>
            <a:pPr marL="285750" indent="-285750">
              <a:buFont typeface="Arial"/>
              <a:buChar char="•"/>
            </a:pPr>
            <a:r>
              <a:rPr lang="en-US" dirty="0" smtClean="0"/>
              <a:t>Focus on what </a:t>
            </a:r>
            <a:r>
              <a:rPr lang="en-US" dirty="0"/>
              <a:t>you can do for </a:t>
            </a:r>
            <a:r>
              <a:rPr lang="en-US" dirty="0" smtClean="0"/>
              <a:t>them (instead of why you </a:t>
            </a:r>
            <a:r>
              <a:rPr lang="en-US" i="1" dirty="0" smtClean="0"/>
              <a:t>want</a:t>
            </a:r>
            <a:r>
              <a:rPr lang="en-US" dirty="0" smtClean="0"/>
              <a:t> the position)</a:t>
            </a:r>
          </a:p>
          <a:p>
            <a:pPr marL="285750" indent="-285750">
              <a:buFont typeface="Arial"/>
              <a:buChar char="•"/>
            </a:pPr>
            <a:r>
              <a:rPr lang="en-US" dirty="0" smtClean="0"/>
              <a:t>Expand on bullets from resume (focus on success </a:t>
            </a:r>
            <a:r>
              <a:rPr lang="en-US" dirty="0"/>
              <a:t>and </a:t>
            </a:r>
            <a:r>
              <a:rPr lang="en-US" dirty="0" smtClean="0"/>
              <a:t>scope </a:t>
            </a:r>
            <a:r>
              <a:rPr lang="en-US" dirty="0"/>
              <a:t>of </a:t>
            </a:r>
            <a:r>
              <a:rPr lang="en-US" dirty="0" smtClean="0"/>
              <a:t>work)</a:t>
            </a:r>
          </a:p>
          <a:p>
            <a:pPr marL="285750" indent="-285750">
              <a:buFont typeface="Arial"/>
              <a:buChar char="•"/>
            </a:pPr>
            <a:r>
              <a:rPr lang="en-US" dirty="0" smtClean="0"/>
              <a:t>Highlight important experiences, key </a:t>
            </a:r>
            <a:r>
              <a:rPr lang="en-US" dirty="0"/>
              <a:t>assets that will enhance your </a:t>
            </a:r>
            <a:r>
              <a:rPr lang="en-US" dirty="0" smtClean="0"/>
              <a:t>contribution</a:t>
            </a:r>
            <a:endParaRPr lang="en-US" dirty="0"/>
          </a:p>
          <a:p>
            <a:r>
              <a:rPr lang="en-US" dirty="0"/>
              <a:t> </a:t>
            </a:r>
          </a:p>
          <a:p>
            <a:r>
              <a:rPr lang="en-US" b="1" dirty="0"/>
              <a:t>L</a:t>
            </a:r>
            <a:r>
              <a:rPr lang="en-US" b="1" dirty="0" smtClean="0"/>
              <a:t>ast paragraph: Clarify what happens next</a:t>
            </a:r>
            <a:endParaRPr lang="en-US" dirty="0"/>
          </a:p>
          <a:p>
            <a:pPr marL="285750" indent="-285750">
              <a:buFont typeface="Arial"/>
              <a:buChar char="•"/>
            </a:pPr>
            <a:r>
              <a:rPr lang="en-US" dirty="0" smtClean="0"/>
              <a:t>Tell them when you will contact them</a:t>
            </a:r>
          </a:p>
          <a:p>
            <a:pPr marL="285750" indent="-285750">
              <a:buFont typeface="Arial"/>
              <a:buChar char="•"/>
            </a:pPr>
            <a:r>
              <a:rPr lang="en-US" dirty="0" smtClean="0"/>
              <a:t>Thank them!</a:t>
            </a:r>
            <a:endParaRPr lang="en-US" dirty="0"/>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Cover Letter Format:</a:t>
            </a:r>
          </a:p>
          <a:p>
            <a:pPr algn="r"/>
            <a:r>
              <a:rPr lang="en-US" sz="3600" b="1" spc="-150" dirty="0">
                <a:solidFill>
                  <a:srgbClr val="A51C30"/>
                </a:solidFill>
                <a:latin typeface="Arial" panose="020B0604020202020204" pitchFamily="34" charset="0"/>
                <a:cs typeface="Arial" panose="020B0604020202020204" pitchFamily="34" charset="0"/>
              </a:rPr>
              <a:t>C</a:t>
            </a:r>
            <a:r>
              <a:rPr lang="en-US" sz="3600" b="1" spc="-150" dirty="0" smtClean="0">
                <a:solidFill>
                  <a:srgbClr val="A51C30"/>
                </a:solidFill>
                <a:latin typeface="Arial" panose="020B0604020202020204" pitchFamily="34" charset="0"/>
                <a:cs typeface="Arial" panose="020B0604020202020204" pitchFamily="34" charset="0"/>
              </a:rPr>
              <a:t>ontent</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0230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Format:</a:t>
            </a:r>
            <a:br>
              <a:rPr lang="en-US" sz="3600" b="1" spc="-150" dirty="0" smtClean="0">
                <a:solidFill>
                  <a:srgbClr val="A51C30"/>
                </a:solidFill>
                <a:latin typeface="Arial" panose="020B0604020202020204" pitchFamily="34" charset="0"/>
                <a:cs typeface="Arial" panose="020B0604020202020204" pitchFamily="34" charset="0"/>
              </a:rPr>
            </a:br>
            <a:r>
              <a:rPr lang="en-US" sz="3600" b="1" spc="-150" dirty="0" smtClean="0">
                <a:solidFill>
                  <a:srgbClr val="A51C30"/>
                </a:solidFill>
                <a:latin typeface="Arial" panose="020B0604020202020204" pitchFamily="34" charset="0"/>
                <a:cs typeface="Arial" panose="020B0604020202020204" pitchFamily="34" charset="0"/>
              </a:rPr>
              <a:t>Review</a:t>
            </a:r>
            <a:endParaRPr lang="en-US" sz="2800" b="1" spc="-150" dirty="0">
              <a:solidFill>
                <a:srgbClr val="A51C30"/>
              </a:solidFill>
              <a:latin typeface="Arial" panose="020B0604020202020204" pitchFamily="34" charset="0"/>
              <a:cs typeface="Arial" panose="020B0604020202020204" pitchFamily="34" charset="0"/>
            </a:endParaRPr>
          </a:p>
        </p:txBody>
      </p:sp>
      <p:sp>
        <p:nvSpPr>
          <p:cNvPr id="3" name="Rectangle 2"/>
          <p:cNvSpPr/>
          <p:nvPr/>
        </p:nvSpPr>
        <p:spPr>
          <a:xfrm>
            <a:off x="457200" y="1524000"/>
            <a:ext cx="6553200" cy="4762842"/>
          </a:xfrm>
          <a:prstGeom prst="rect">
            <a:avLst/>
          </a:prstGeom>
        </p:spPr>
        <p:txBody>
          <a:bodyPr wrap="square">
            <a:spAutoFit/>
          </a:bodyPr>
          <a:lstStyle/>
          <a:p>
            <a:pPr>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Dear </a:t>
            </a:r>
            <a:r>
              <a:rPr lang="en-US" sz="12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Mr./ Ms. xx</a:t>
            </a:r>
            <a:r>
              <a:rPr lang="en-US" sz="1200" dirty="0">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b="1" dirty="0">
                <a:latin typeface="Times New Roman" panose="02020603050405020304" pitchFamily="18" charset="0"/>
                <a:ea typeface="Calibri" panose="020F0502020204030204" pitchFamily="34" charset="0"/>
                <a:cs typeface="Times New Roman" panose="02020603050405020304" pitchFamily="18" charset="0"/>
              </a:rPr>
              <a:t>INTRO: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I’m excited to apply for the </a:t>
            </a:r>
            <a:r>
              <a:rPr lang="en-US" sz="1200" u="sng" dirty="0">
                <a:latin typeface="Times New Roman" panose="02020603050405020304" pitchFamily="18" charset="0"/>
                <a:ea typeface="Calibri" panose="020F0502020204030204" pitchFamily="34" charset="0"/>
                <a:cs typeface="Times New Roman" panose="02020603050405020304" pitchFamily="18" charset="0"/>
              </a:rPr>
              <a:t>Boston Program Coordinator position</a:t>
            </a:r>
            <a:r>
              <a:rPr lang="en-US" sz="1200" dirty="0">
                <a:latin typeface="Times New Roman" panose="02020603050405020304" pitchFamily="18" charset="0"/>
                <a:ea typeface="Calibri" panose="020F0502020204030204" pitchFamily="34" charset="0"/>
                <a:cs typeface="Times New Roman" panose="02020603050405020304" pitchFamily="18" charset="0"/>
              </a:rPr>
              <a:t>. I found the position on </a:t>
            </a:r>
            <a:r>
              <a:rPr lang="en-US" sz="1200" u="sng" dirty="0">
                <a:latin typeface="Times New Roman" panose="02020603050405020304" pitchFamily="18" charset="0"/>
                <a:ea typeface="Calibri" panose="020F0502020204030204" pitchFamily="34" charset="0"/>
                <a:cs typeface="Times New Roman" panose="02020603050405020304" pitchFamily="18" charset="0"/>
              </a:rPr>
              <a:t>HGSE’s HIRED database</a:t>
            </a:r>
            <a:r>
              <a:rPr lang="en-US" sz="1200" dirty="0">
                <a:latin typeface="Times New Roman" panose="02020603050405020304" pitchFamily="18" charset="0"/>
                <a:ea typeface="Calibri" panose="020F0502020204030204" pitchFamily="34" charset="0"/>
                <a:cs typeface="Times New Roman" panose="02020603050405020304" pitchFamily="18" charset="0"/>
              </a:rPr>
              <a:t> and have since spoken with </a:t>
            </a:r>
            <a:r>
              <a:rPr lang="en-US" sz="12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[your colleague]</a:t>
            </a:r>
            <a:r>
              <a:rPr lang="en-US" sz="1200" dirty="0">
                <a:latin typeface="Times New Roman" panose="02020603050405020304" pitchFamily="18" charset="0"/>
                <a:ea typeface="Calibri" panose="020F0502020204030204" pitchFamily="34" charset="0"/>
                <a:cs typeface="Times New Roman" panose="02020603050405020304" pitchFamily="18" charset="0"/>
              </a:rPr>
              <a:t> who further inspired me to apply. My skills empowering and engaging citizens through local action as well as my teaching and leadership experience are well aligned to the requirements for this position.</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b="1" dirty="0">
                <a:latin typeface="Times New Roman" panose="02020603050405020304" pitchFamily="18" charset="0"/>
                <a:ea typeface="Calibri" panose="020F0502020204030204" pitchFamily="34" charset="0"/>
                <a:cs typeface="Times New Roman" panose="02020603050405020304" pitchFamily="18" charset="0"/>
              </a:rPr>
              <a:t>HOW ALIGNED: </a:t>
            </a:r>
            <a:r>
              <a:rPr lang="en-US" sz="1200" i="1" dirty="0">
                <a:latin typeface="Times New Roman" panose="02020603050405020304" pitchFamily="18" charset="0"/>
                <a:ea typeface="Calibri" panose="020F0502020204030204" pitchFamily="34" charset="0"/>
                <a:cs typeface="Times New Roman" panose="02020603050405020304" pitchFamily="18" charset="0"/>
              </a:rPr>
              <a:t>experience with urban youth; leadership, teaching, advocacy skills;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As a native of </a:t>
            </a:r>
            <a:r>
              <a:rPr lang="en-US" sz="12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[an urban community]</a:t>
            </a:r>
            <a:r>
              <a:rPr lang="en-US" sz="1200" dirty="0">
                <a:latin typeface="Times New Roman" panose="02020603050405020304" pitchFamily="18" charset="0"/>
                <a:ea typeface="Calibri" panose="020F0502020204030204" pitchFamily="34" charset="0"/>
                <a:cs typeface="Times New Roman" panose="02020603050405020304" pitchFamily="18" charset="0"/>
              </a:rPr>
              <a:t>, I am well aware of the many challenges that face urban communities. I was fortunate [to work with a club that] led me to register many people to vote,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educate citizens on bond </a:t>
            </a:r>
            <a:r>
              <a:rPr lang="en-US" sz="1200" dirty="0">
                <a:latin typeface="Times New Roman" panose="02020603050405020304" pitchFamily="18" charset="0"/>
                <a:ea typeface="Calibri" panose="020F0502020204030204" pitchFamily="34" charset="0"/>
                <a:cs typeface="Times New Roman" panose="02020603050405020304" pitchFamily="18" charset="0"/>
              </a:rPr>
              <a:t>referendum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that </a:t>
            </a:r>
            <a:r>
              <a:rPr lang="en-US" sz="1200" dirty="0">
                <a:latin typeface="Times New Roman" panose="02020603050405020304" pitchFamily="18" charset="0"/>
                <a:ea typeface="Calibri" panose="020F0502020204030204" pitchFamily="34" charset="0"/>
                <a:cs typeface="Times New Roman" panose="02020603050405020304" pitchFamily="18" charset="0"/>
              </a:rPr>
              <a:t>provided my school district with $150 million dollars, and advocate to stop the reintroduction of corporal punishment into my school district, amongst many other successes.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My early experiences heavily influenced my future endeavors and have continued to inspire my passion for youth and community. </a:t>
            </a:r>
            <a:r>
              <a:rPr lang="en-US" sz="1200" u="sng" dirty="0">
                <a:latin typeface="Times New Roman" panose="02020603050405020304" pitchFamily="18" charset="0"/>
                <a:ea typeface="Calibri" panose="020F0502020204030204" pitchFamily="34" charset="0"/>
                <a:cs typeface="Times New Roman" panose="02020603050405020304" pitchFamily="18" charset="0"/>
              </a:rPr>
              <a:t>They drew me to HGSE to study literacy, bilingualism, and how children in stressful situations can better learn and where I built a model curriculum that has been adopted by the local school district</a:t>
            </a:r>
            <a:r>
              <a:rPr lang="en-US" sz="1200" dirty="0">
                <a:latin typeface="Times New Roman" panose="02020603050405020304" pitchFamily="18" charset="0"/>
                <a:ea typeface="Calibri" panose="020F0502020204030204" pitchFamily="34" charset="0"/>
                <a:cs typeface="Times New Roman" panose="02020603050405020304" pitchFamily="18" charset="0"/>
              </a:rPr>
              <a:t>. I look forward to using these skills to further your projects [</a:t>
            </a:r>
            <a:r>
              <a:rPr lang="en-US" sz="12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x, y, and z</a:t>
            </a:r>
            <a:r>
              <a:rPr lang="en-US" sz="1200" dirty="0">
                <a:latin typeface="Times New Roman" panose="02020603050405020304" pitchFamily="18" charset="0"/>
                <a:ea typeface="Calibri" panose="020F0502020204030204" pitchFamily="34" charset="0"/>
                <a:cs typeface="Times New Roman" panose="02020603050405020304" pitchFamily="18" charset="0"/>
              </a:rPr>
              <a:t>] I believe that my unique experiences … all make me an excellent candidate for the position.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b="1" dirty="0">
                <a:latin typeface="Times New Roman" panose="02020603050405020304" pitchFamily="18" charset="0"/>
                <a:ea typeface="Calibri" panose="020F0502020204030204" pitchFamily="34" charset="0"/>
                <a:cs typeface="Times New Roman" panose="02020603050405020304" pitchFamily="18" charset="0"/>
              </a:rPr>
              <a:t>NEXT STEPS: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latin typeface="Times New Roman" panose="02020603050405020304" pitchFamily="18" charset="0"/>
                <a:ea typeface="Calibri" panose="020F0502020204030204" pitchFamily="34" charset="0"/>
                <a:cs typeface="Times New Roman" panose="02020603050405020304" pitchFamily="18" charset="0"/>
              </a:rPr>
              <a:t>Thank you so much for your time, and please feel free to contact me with any questions by phone at (617) 555-1212 or email at </a:t>
            </a:r>
            <a:r>
              <a:rPr lang="en-US" sz="12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3"/>
              </a:rPr>
              <a:t>email@email.com</a:t>
            </a:r>
            <a:r>
              <a:rPr lang="en-US" sz="1200" dirty="0">
                <a:latin typeface="Times New Roman" panose="02020603050405020304" pitchFamily="18" charset="0"/>
                <a:ea typeface="Calibri" panose="020F0502020204030204" pitchFamily="34" charset="0"/>
                <a:cs typeface="Times New Roman" panose="02020603050405020304" pitchFamily="18" charset="0"/>
              </a:rPr>
              <a:t>. I will also follow up on </a:t>
            </a:r>
            <a:r>
              <a:rPr lang="en-US" sz="12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[this date]</a:t>
            </a:r>
            <a:r>
              <a:rPr lang="en-US" sz="1200" dirty="0">
                <a:latin typeface="Times New Roman" panose="02020603050405020304" pitchFamily="18" charset="0"/>
                <a:ea typeface="Calibri" panose="020F0502020204030204" pitchFamily="34" charset="0"/>
                <a:cs typeface="Times New Roman" panose="02020603050405020304" pitchFamily="18" charset="0"/>
              </a:rPr>
              <a:t> to see if you have any questions.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8116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057400"/>
            <a:ext cx="7239000" cy="2800767"/>
          </a:xfrm>
          <a:prstGeom prst="rect">
            <a:avLst/>
          </a:prstGeom>
          <a:noFill/>
        </p:spPr>
        <p:txBody>
          <a:bodyPr wrap="square" rtlCol="0">
            <a:spAutoFit/>
          </a:bodyPr>
          <a:lstStyle/>
          <a:p>
            <a:pPr marL="285750" lvl="0" indent="-285750">
              <a:buFont typeface="Wingdings" panose="05000000000000000000" pitchFamily="2" charset="2"/>
              <a:buChar char="ü"/>
            </a:pPr>
            <a:r>
              <a:rPr lang="en-US" sz="1600" dirty="0" smtClean="0"/>
              <a:t>Deconstruct and analyze the job description</a:t>
            </a:r>
            <a:endParaRPr lang="en-US" sz="1600" dirty="0"/>
          </a:p>
          <a:p>
            <a:pPr marL="285750" indent="-285750">
              <a:buFont typeface="Wingdings" panose="05000000000000000000" pitchFamily="2" charset="2"/>
              <a:buChar char="ü"/>
            </a:pPr>
            <a:r>
              <a:rPr lang="en-US" sz="1600" dirty="0" smtClean="0"/>
              <a:t>Understand the mission of the organization and how it contributes to the industry</a:t>
            </a:r>
          </a:p>
          <a:p>
            <a:pPr marL="285750" lvl="0" indent="-285750">
              <a:buFont typeface="Wingdings" panose="05000000000000000000" pitchFamily="2" charset="2"/>
              <a:buChar char="ü"/>
            </a:pPr>
            <a:r>
              <a:rPr lang="en-US" sz="1600" dirty="0" smtClean="0"/>
              <a:t>Clearly state the position you are applying for</a:t>
            </a:r>
          </a:p>
          <a:p>
            <a:pPr marL="285750" indent="-285750">
              <a:buFont typeface="Wingdings" panose="05000000000000000000" pitchFamily="2" charset="2"/>
              <a:buChar char="ü"/>
            </a:pPr>
            <a:r>
              <a:rPr lang="en-US" sz="1600" dirty="0" smtClean="0"/>
              <a:t>Articulate how you can help the organization achieve its goals</a:t>
            </a:r>
          </a:p>
          <a:p>
            <a:pPr marL="285750" indent="-285750">
              <a:buFont typeface="Wingdings" panose="05000000000000000000" pitchFamily="2" charset="2"/>
              <a:buChar char="ü"/>
            </a:pPr>
            <a:r>
              <a:rPr lang="en-US" sz="1600" dirty="0" smtClean="0"/>
              <a:t>Use examples to show fit between your education, experience, and skills and the position offered</a:t>
            </a:r>
          </a:p>
          <a:p>
            <a:pPr marL="285750" lvl="0" indent="-285750">
              <a:buFont typeface="Wingdings" panose="05000000000000000000" pitchFamily="2" charset="2"/>
              <a:buChar char="ü"/>
            </a:pPr>
            <a:r>
              <a:rPr lang="en-US" sz="1600" dirty="0" smtClean="0"/>
              <a:t>Give examples of qualities required for the job</a:t>
            </a:r>
          </a:p>
          <a:p>
            <a:pPr marL="285750" lvl="0" indent="-285750">
              <a:buFont typeface="Wingdings" panose="05000000000000000000" pitchFamily="2" charset="2"/>
              <a:buChar char="ü"/>
            </a:pPr>
            <a:r>
              <a:rPr lang="en-US" sz="1600" dirty="0" smtClean="0"/>
              <a:t>Proof</a:t>
            </a:r>
            <a:r>
              <a:rPr lang="en-US" sz="1600" dirty="0"/>
              <a:t>-read your letter for typos and </a:t>
            </a:r>
            <a:r>
              <a:rPr lang="en-US" sz="1600" dirty="0" smtClean="0"/>
              <a:t>misspellings</a:t>
            </a:r>
          </a:p>
          <a:p>
            <a:pPr lvl="0"/>
            <a:endParaRPr lang="en-US" sz="1600" dirty="0"/>
          </a:p>
          <a:p>
            <a:pPr lvl="0"/>
            <a:r>
              <a:rPr lang="en-US" sz="1600" dirty="0" smtClean="0"/>
              <a:t>Also check: </a:t>
            </a:r>
          </a:p>
          <a:p>
            <a:pPr marL="285750" lvl="0" indent="-285750">
              <a:buFont typeface="Wingdings" panose="05000000000000000000" pitchFamily="2" charset="2"/>
              <a:buChar char="ü"/>
            </a:pPr>
            <a:r>
              <a:rPr lang="en-US" sz="1600" dirty="0" smtClean="0"/>
              <a:t>Do you feel good about your letter? Do you feel that it represents you well?</a:t>
            </a:r>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Tips Review Checklist</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969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0725" y="1119946"/>
            <a:ext cx="4505325" cy="5452304"/>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Handouts:</a:t>
            </a:r>
            <a:br>
              <a:rPr lang="en-US" sz="3600" b="1" spc="-150" dirty="0" smtClean="0">
                <a:solidFill>
                  <a:srgbClr val="A51C30"/>
                </a:solidFill>
                <a:latin typeface="Arial" panose="020B0604020202020204" pitchFamily="34" charset="0"/>
                <a:cs typeface="Arial" panose="020B0604020202020204" pitchFamily="34" charset="0"/>
              </a:rPr>
            </a:br>
            <a:r>
              <a:rPr lang="en-US" sz="3600" b="1" spc="-150" dirty="0" smtClean="0">
                <a:solidFill>
                  <a:srgbClr val="A51C30"/>
                </a:solidFill>
                <a:latin typeface="Arial" panose="020B0604020202020204" pitchFamily="34" charset="0"/>
                <a:cs typeface="Arial" panose="020B0604020202020204" pitchFamily="34" charset="0"/>
              </a:rPr>
              <a:t>Structure</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343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688" y="1143000"/>
            <a:ext cx="4232312" cy="5452304"/>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Handouts:</a:t>
            </a:r>
            <a:br>
              <a:rPr lang="en-US" sz="3600" b="1" spc="-150" dirty="0" smtClean="0">
                <a:solidFill>
                  <a:srgbClr val="A51C30"/>
                </a:solidFill>
                <a:latin typeface="Arial" panose="020B0604020202020204" pitchFamily="34" charset="0"/>
                <a:cs typeface="Arial" panose="020B0604020202020204" pitchFamily="34" charset="0"/>
              </a:rPr>
            </a:br>
            <a:r>
              <a:rPr lang="en-US" sz="3600" b="1" spc="-150" dirty="0" smtClean="0">
                <a:solidFill>
                  <a:srgbClr val="A51C30"/>
                </a:solidFill>
                <a:latin typeface="Arial" panose="020B0604020202020204" pitchFamily="34" charset="0"/>
                <a:cs typeface="Arial" panose="020B0604020202020204" pitchFamily="34" charset="0"/>
              </a:rPr>
              <a:t>Critique</a:t>
            </a:r>
            <a:endParaRPr lang="en-US" sz="2800" b="1" spc="-150" dirty="0">
              <a:solidFill>
                <a:srgbClr val="A51C30"/>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rotWithShape="1">
          <a:blip r:embed="rId4">
            <a:extLst>
              <a:ext uri="{28A0092B-C50C-407E-A947-70E740481C1C}">
                <a14:useLocalDpi xmlns:a14="http://schemas.microsoft.com/office/drawing/2010/main" val="0"/>
              </a:ext>
            </a:extLst>
          </a:blip>
          <a:srcRect t="1472" r="1502" b="17584"/>
          <a:stretch/>
        </p:blipFill>
        <p:spPr>
          <a:xfrm>
            <a:off x="4657725" y="2362200"/>
            <a:ext cx="4181475" cy="4191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35022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3810000" cy="2554545"/>
          </a:xfrm>
          <a:prstGeom prst="rect">
            <a:avLst/>
          </a:prstGeom>
          <a:noFill/>
        </p:spPr>
        <p:txBody>
          <a:bodyPr wrap="square" rtlCol="0">
            <a:spAutoFit/>
          </a:bodyPr>
          <a:lstStyle/>
          <a:p>
            <a:pPr algn="ctr"/>
            <a:r>
              <a:rPr lang="en-US" sz="3600" b="1" dirty="0" smtClean="0">
                <a:solidFill>
                  <a:srgbClr val="C00000"/>
                </a:solidFill>
              </a:rPr>
              <a:t>Any questions</a:t>
            </a:r>
            <a:r>
              <a:rPr lang="en-US" sz="3600" b="1" dirty="0" smtClean="0">
                <a:solidFill>
                  <a:srgbClr val="C00000"/>
                </a:solidFill>
              </a:rPr>
              <a:t>?</a:t>
            </a:r>
          </a:p>
          <a:p>
            <a:pPr algn="ctr"/>
            <a:endParaRPr lang="en-US" sz="3600" b="1" dirty="0">
              <a:solidFill>
                <a:srgbClr val="C00000"/>
              </a:solidFill>
            </a:endParaRPr>
          </a:p>
          <a:p>
            <a:pPr algn="ctr"/>
            <a:r>
              <a:rPr lang="en-US" sz="1600" dirty="0" smtClean="0"/>
              <a:t>Visit </a:t>
            </a:r>
            <a:r>
              <a:rPr lang="en-US" sz="1600" dirty="0" smtClean="0">
                <a:hlinkClick r:id="rId4" action="ppaction://hlinkfile"/>
              </a:rPr>
              <a:t>HIRED </a:t>
            </a:r>
            <a:r>
              <a:rPr lang="en-US" sz="1600" dirty="0" smtClean="0"/>
              <a:t>to set up an </a:t>
            </a:r>
            <a:r>
              <a:rPr lang="en-US" sz="1600" dirty="0" smtClean="0"/>
              <a:t>Office Hours </a:t>
            </a:r>
            <a:r>
              <a:rPr lang="en-US" sz="1600" dirty="0" err="1" smtClean="0"/>
              <a:t>appt</a:t>
            </a:r>
            <a:r>
              <a:rPr lang="en-US" sz="1600" dirty="0" smtClean="0"/>
              <a:t> </a:t>
            </a:r>
          </a:p>
          <a:p>
            <a:pPr algn="ctr"/>
            <a:r>
              <a:rPr lang="en-US" sz="1600" dirty="0" smtClean="0"/>
              <a:t>or</a:t>
            </a:r>
          </a:p>
          <a:p>
            <a:pPr algn="ctr"/>
            <a:r>
              <a:rPr lang="en-US" sz="1600" dirty="0" smtClean="0"/>
              <a:t>For quick questions, e</a:t>
            </a:r>
            <a:r>
              <a:rPr lang="en-US" sz="1600" dirty="0" smtClean="0"/>
              <a:t>mail </a:t>
            </a:r>
            <a:r>
              <a:rPr lang="en-US" sz="1600" dirty="0" smtClean="0">
                <a:hlinkClick r:id="rId5"/>
              </a:rPr>
              <a:t>rachel_gakenheimer@gse.harvard.edu</a:t>
            </a:r>
            <a:r>
              <a:rPr lang="en-US" sz="1600" dirty="0" smtClean="0"/>
              <a:t> </a:t>
            </a:r>
          </a:p>
          <a:p>
            <a:endParaRPr lang="en-US" sz="1200" b="1" dirty="0">
              <a:solidFill>
                <a:srgbClr val="C00000"/>
              </a:solidFill>
            </a:endParaRPr>
          </a:p>
          <a:p>
            <a:endParaRPr lang="en-US" sz="1200" b="1" dirty="0">
              <a:solidFill>
                <a:srgbClr val="C00000"/>
              </a:solidFill>
            </a:endParaRPr>
          </a:p>
        </p:txBody>
      </p:sp>
    </p:spTree>
    <p:extLst>
      <p:ext uri="{BB962C8B-B14F-4D97-AF65-F5344CB8AC3E}">
        <p14:creationId xmlns:p14="http://schemas.microsoft.com/office/powerpoint/2010/main" val="3492677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1923</TotalTime>
  <Words>577</Words>
  <Application>Microsoft Office PowerPoint</Application>
  <PresentationFormat>On-screen Show (4:3)</PresentationFormat>
  <Paragraphs>73</Paragraphs>
  <Slides>9</Slides>
  <Notes>9</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9</vt:i4>
      </vt:variant>
    </vt:vector>
  </HeadingPairs>
  <TitlesOfParts>
    <vt:vector size="18" baseType="lpstr">
      <vt:lpstr>ＭＳ Ｐゴシック</vt:lpstr>
      <vt:lpstr>Arial</vt:lpstr>
      <vt:lpstr>Calibri</vt:lpstr>
      <vt:lpstr>Times New Roman</vt:lpstr>
      <vt:lpstr>Wingdings</vt:lpstr>
      <vt:lpstr>Custom Design</vt:lpstr>
      <vt:lpstr>1_Custom Design</vt:lpstr>
      <vt:lpstr>2_Custom Design</vt:lpstr>
      <vt:lpstr>3_Custom Design</vt:lpstr>
      <vt:lpstr>PowerPoint Presentation</vt:lpstr>
      <vt:lpstr>  Cover Letter Working Session</vt:lpstr>
      <vt:lpstr>PowerPoint Presentation</vt:lpstr>
      <vt:lpstr>PowerPoint Presentation</vt:lpstr>
      <vt:lpstr>Cover Letter Format: Review</vt:lpstr>
      <vt:lpstr>PowerPoint Presentation</vt:lpstr>
      <vt:lpstr>Cover Letter Handouts: Structure</vt:lpstr>
      <vt:lpstr>Cover Letter Handouts: Critique</vt:lpstr>
      <vt:lpstr>PowerPoint Presentation</vt:lpstr>
    </vt:vector>
  </TitlesOfParts>
  <Company>HGSE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Rachel Gakenheimer</cp:lastModifiedBy>
  <cp:revision>65</cp:revision>
  <cp:lastPrinted>2016-11-03T15:02:49Z</cp:lastPrinted>
  <dcterms:created xsi:type="dcterms:W3CDTF">2014-10-16T13:33:18Z</dcterms:created>
  <dcterms:modified xsi:type="dcterms:W3CDTF">2016-11-04T14:11:07Z</dcterms:modified>
</cp:coreProperties>
</file>