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5"/>
  </p:notesMasterIdLst>
  <p:handoutMasterIdLst>
    <p:handoutMasterId r:id="rId16"/>
  </p:handoutMasterIdLst>
  <p:sldIdLst>
    <p:sldId id="256" r:id="rId5"/>
    <p:sldId id="267" r:id="rId6"/>
    <p:sldId id="274" r:id="rId7"/>
    <p:sldId id="269" r:id="rId8"/>
    <p:sldId id="273" r:id="rId9"/>
    <p:sldId id="276" r:id="rId10"/>
    <p:sldId id="271" r:id="rId11"/>
    <p:sldId id="270" r:id="rId12"/>
    <p:sldId id="275" r:id="rId13"/>
    <p:sldId id="272" r:id="rId14"/>
  </p:sldIdLst>
  <p:sldSz cx="9144000" cy="6858000" type="screen4x3"/>
  <p:notesSz cx="6858000" cy="13144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C3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689EB4-DF86-4F95-A74B-AF04EEB84AB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5E820510-5D3E-4665-A492-706AC4470833}">
      <dgm:prSet phldrT="[Text]"/>
      <dgm:spPr/>
      <dgm:t>
        <a:bodyPr/>
        <a:lstStyle/>
        <a:p>
          <a:r>
            <a:rPr lang="en-US"/>
            <a:t>Pre-Arrival</a:t>
          </a:r>
        </a:p>
      </dgm:t>
    </dgm:pt>
    <dgm:pt modelId="{FFD503EC-FE65-4787-8B48-EFD13A6C73AA}" type="parTrans" cxnId="{21C2A90A-CEEC-41A6-91B1-3F45FC5385A3}">
      <dgm:prSet/>
      <dgm:spPr/>
      <dgm:t>
        <a:bodyPr/>
        <a:lstStyle/>
        <a:p>
          <a:endParaRPr lang="en-US"/>
        </a:p>
      </dgm:t>
    </dgm:pt>
    <dgm:pt modelId="{17144BCB-EABD-4637-AD45-6B6EC4372E19}" type="sibTrans" cxnId="{21C2A90A-CEEC-41A6-91B1-3F45FC5385A3}">
      <dgm:prSet/>
      <dgm:spPr/>
      <dgm:t>
        <a:bodyPr/>
        <a:lstStyle/>
        <a:p>
          <a:endParaRPr lang="en-US"/>
        </a:p>
      </dgm:t>
    </dgm:pt>
    <dgm:pt modelId="{FFD1467B-6DE1-4277-AA83-A2F7ACCF6D40}">
      <dgm:prSet phldrT="[Text]"/>
      <dgm:spPr/>
      <dgm:t>
        <a:bodyPr/>
        <a:lstStyle/>
        <a:p>
          <a:r>
            <a:rPr lang="en-US"/>
            <a:t>Research on the Harvard Resources</a:t>
          </a:r>
        </a:p>
      </dgm:t>
    </dgm:pt>
    <dgm:pt modelId="{03FD27A9-137F-4BE9-AA69-35A3EB61AC1E}" type="parTrans" cxnId="{659EFB56-E7CE-4778-B6F1-B51721C2AF31}">
      <dgm:prSet/>
      <dgm:spPr/>
      <dgm:t>
        <a:bodyPr/>
        <a:lstStyle/>
        <a:p>
          <a:endParaRPr lang="en-US"/>
        </a:p>
      </dgm:t>
    </dgm:pt>
    <dgm:pt modelId="{D21432DD-3172-4A52-81A3-92D94057A434}" type="sibTrans" cxnId="{659EFB56-E7CE-4778-B6F1-B51721C2AF31}">
      <dgm:prSet/>
      <dgm:spPr/>
      <dgm:t>
        <a:bodyPr/>
        <a:lstStyle/>
        <a:p>
          <a:endParaRPr lang="en-US"/>
        </a:p>
      </dgm:t>
    </dgm:pt>
    <dgm:pt modelId="{BDD9369A-D1E2-4D0F-84CE-F17C63603155}">
      <dgm:prSet phldrT="[Text]"/>
      <dgm:spPr/>
      <dgm:t>
        <a:bodyPr/>
        <a:lstStyle/>
        <a:p>
          <a:r>
            <a:rPr lang="en-US"/>
            <a:t>Formulate  or fine tune your idea</a:t>
          </a:r>
        </a:p>
      </dgm:t>
    </dgm:pt>
    <dgm:pt modelId="{D6016523-634A-4235-A2F3-27F49509B841}" type="parTrans" cxnId="{1CB01ED8-2B0E-4E8E-884F-6CDBDF26B25F}">
      <dgm:prSet/>
      <dgm:spPr/>
      <dgm:t>
        <a:bodyPr/>
        <a:lstStyle/>
        <a:p>
          <a:endParaRPr lang="en-US"/>
        </a:p>
      </dgm:t>
    </dgm:pt>
    <dgm:pt modelId="{5E37C80B-F7AE-4CCC-95E8-6CD44A5DB151}" type="sibTrans" cxnId="{1CB01ED8-2B0E-4E8E-884F-6CDBDF26B25F}">
      <dgm:prSet/>
      <dgm:spPr/>
      <dgm:t>
        <a:bodyPr/>
        <a:lstStyle/>
        <a:p>
          <a:endParaRPr lang="en-US"/>
        </a:p>
      </dgm:t>
    </dgm:pt>
    <dgm:pt modelId="{D6422B90-1411-42E2-8BF7-3384C7E7744B}">
      <dgm:prSet phldrT="[Text]"/>
      <dgm:spPr/>
      <dgm:t>
        <a:bodyPr/>
        <a:lstStyle/>
        <a:p>
          <a:r>
            <a:rPr lang="en-US"/>
            <a:t>Orientation</a:t>
          </a:r>
        </a:p>
      </dgm:t>
    </dgm:pt>
    <dgm:pt modelId="{68185FD4-DF8C-4FC2-BC42-7A1268167CAB}" type="parTrans" cxnId="{19FF8882-0AC6-4305-BDEB-1C5DE8237CA7}">
      <dgm:prSet/>
      <dgm:spPr/>
      <dgm:t>
        <a:bodyPr/>
        <a:lstStyle/>
        <a:p>
          <a:endParaRPr lang="en-US"/>
        </a:p>
      </dgm:t>
    </dgm:pt>
    <dgm:pt modelId="{CCB1328D-B730-4BBB-BD81-6B1953EB0686}" type="sibTrans" cxnId="{19FF8882-0AC6-4305-BDEB-1C5DE8237CA7}">
      <dgm:prSet/>
      <dgm:spPr/>
      <dgm:t>
        <a:bodyPr/>
        <a:lstStyle/>
        <a:p>
          <a:endParaRPr lang="en-US"/>
        </a:p>
      </dgm:t>
    </dgm:pt>
    <dgm:pt modelId="{AF18E7A6-BEE1-4EE1-8908-502F0505A3F3}">
      <dgm:prSet phldrT="[Text]"/>
      <dgm:spPr/>
      <dgm:t>
        <a:bodyPr/>
        <a:lstStyle/>
        <a:p>
          <a:r>
            <a:rPr lang="en-US"/>
            <a:t>Check out the courses</a:t>
          </a:r>
        </a:p>
      </dgm:t>
    </dgm:pt>
    <dgm:pt modelId="{A58D4220-1E84-4E30-91CC-AC1DDC5C12C0}" type="parTrans" cxnId="{CE8B09E4-4D93-4AE1-8096-C11B33FA9B53}">
      <dgm:prSet/>
      <dgm:spPr/>
      <dgm:t>
        <a:bodyPr/>
        <a:lstStyle/>
        <a:p>
          <a:endParaRPr lang="en-US"/>
        </a:p>
      </dgm:t>
    </dgm:pt>
    <dgm:pt modelId="{5C5A01AA-EC65-4266-B7B4-5E431975BE38}" type="sibTrans" cxnId="{CE8B09E4-4D93-4AE1-8096-C11B33FA9B53}">
      <dgm:prSet/>
      <dgm:spPr/>
      <dgm:t>
        <a:bodyPr/>
        <a:lstStyle/>
        <a:p>
          <a:endParaRPr lang="en-US"/>
        </a:p>
      </dgm:t>
    </dgm:pt>
    <dgm:pt modelId="{459C1114-2205-40AF-A43A-0E2AA731D423}">
      <dgm:prSet phldrT="[Text]"/>
      <dgm:spPr/>
      <dgm:t>
        <a:bodyPr/>
        <a:lstStyle/>
        <a:p>
          <a:r>
            <a:rPr lang="en-US"/>
            <a:t>Talk to professors</a:t>
          </a:r>
        </a:p>
      </dgm:t>
    </dgm:pt>
    <dgm:pt modelId="{80843FBB-51C8-4718-A7E5-887C4ACF12B4}" type="parTrans" cxnId="{14CC2EC6-1D9F-4F82-AF7E-59D06FBB7090}">
      <dgm:prSet/>
      <dgm:spPr/>
      <dgm:t>
        <a:bodyPr/>
        <a:lstStyle/>
        <a:p>
          <a:endParaRPr lang="en-US"/>
        </a:p>
      </dgm:t>
    </dgm:pt>
    <dgm:pt modelId="{00C1D03B-9E67-480D-B9EC-6C4FA29CE74A}" type="sibTrans" cxnId="{14CC2EC6-1D9F-4F82-AF7E-59D06FBB7090}">
      <dgm:prSet/>
      <dgm:spPr/>
      <dgm:t>
        <a:bodyPr/>
        <a:lstStyle/>
        <a:p>
          <a:endParaRPr lang="en-US"/>
        </a:p>
      </dgm:t>
    </dgm:pt>
    <dgm:pt modelId="{8ECD5D79-0044-4D6F-A2F9-F5D816795A30}">
      <dgm:prSet phldrT="[Text]"/>
      <dgm:spPr/>
      <dgm:t>
        <a:bodyPr/>
        <a:lstStyle/>
        <a:p>
          <a:r>
            <a:rPr lang="en-US"/>
            <a:t>Sep</a:t>
          </a:r>
        </a:p>
      </dgm:t>
    </dgm:pt>
    <dgm:pt modelId="{2B78F55A-0BF4-42CC-BB09-66B6FDCD36BB}" type="sibTrans" cxnId="{25D34598-6154-4223-9C3D-A4422453E73E}">
      <dgm:prSet/>
      <dgm:spPr/>
      <dgm:t>
        <a:bodyPr/>
        <a:lstStyle/>
        <a:p>
          <a:endParaRPr lang="en-US"/>
        </a:p>
      </dgm:t>
    </dgm:pt>
    <dgm:pt modelId="{310EB051-6568-4AD2-BB38-14463D65F54D}" type="parTrans" cxnId="{25D34598-6154-4223-9C3D-A4422453E73E}">
      <dgm:prSet/>
      <dgm:spPr/>
      <dgm:t>
        <a:bodyPr/>
        <a:lstStyle/>
        <a:p>
          <a:endParaRPr lang="en-US"/>
        </a:p>
      </dgm:t>
    </dgm:pt>
    <dgm:pt modelId="{81D0AC2D-FCDA-47FE-8C76-2B41993AD6B7}">
      <dgm:prSet phldrT="[Text]"/>
      <dgm:spPr/>
      <dgm:t>
        <a:bodyPr/>
        <a:lstStyle/>
        <a:p>
          <a:r>
            <a:rPr lang="en-US"/>
            <a:t>Check out HILT application</a:t>
          </a:r>
        </a:p>
      </dgm:t>
    </dgm:pt>
    <dgm:pt modelId="{1D241BB7-A9E6-42F6-8C75-DD7CA563C7DD}" type="sibTrans" cxnId="{3825FBB4-7DED-4E07-8694-DAF25CA6335C}">
      <dgm:prSet/>
      <dgm:spPr/>
      <dgm:t>
        <a:bodyPr/>
        <a:lstStyle/>
        <a:p>
          <a:endParaRPr lang="en-US"/>
        </a:p>
      </dgm:t>
    </dgm:pt>
    <dgm:pt modelId="{4D4236A3-AE14-4587-83BC-87FD7F2C9B7C}" type="parTrans" cxnId="{3825FBB4-7DED-4E07-8694-DAF25CA6335C}">
      <dgm:prSet/>
      <dgm:spPr/>
      <dgm:t>
        <a:bodyPr/>
        <a:lstStyle/>
        <a:p>
          <a:endParaRPr lang="en-US"/>
        </a:p>
      </dgm:t>
    </dgm:pt>
    <dgm:pt modelId="{467C3A79-F2B2-40A7-833F-5D43D418E20D}">
      <dgm:prSet phldrT="[Text]"/>
      <dgm:spPr/>
      <dgm:t>
        <a:bodyPr/>
        <a:lstStyle/>
        <a:p>
          <a:r>
            <a:rPr lang="en-US"/>
            <a:t>Check out HIVE newsletter</a:t>
          </a:r>
        </a:p>
      </dgm:t>
    </dgm:pt>
    <dgm:pt modelId="{56CA8A4B-7FBA-488C-AAF2-449A9DC4A5C6}" type="parTrans" cxnId="{F9596152-2329-4EC1-9D50-28A7BAA106C1}">
      <dgm:prSet/>
      <dgm:spPr/>
      <dgm:t>
        <a:bodyPr/>
        <a:lstStyle/>
        <a:p>
          <a:endParaRPr lang="en-US"/>
        </a:p>
      </dgm:t>
    </dgm:pt>
    <dgm:pt modelId="{98499933-3322-4558-93F7-60FD68B455BA}" type="sibTrans" cxnId="{F9596152-2329-4EC1-9D50-28A7BAA106C1}">
      <dgm:prSet/>
      <dgm:spPr/>
      <dgm:t>
        <a:bodyPr/>
        <a:lstStyle/>
        <a:p>
          <a:endParaRPr lang="en-US"/>
        </a:p>
      </dgm:t>
    </dgm:pt>
    <dgm:pt modelId="{17A0E63B-AF8A-4E33-BBBF-E1384733E27C}">
      <dgm:prSet phldrT="[Text]"/>
      <dgm:spPr/>
      <dgm:t>
        <a:bodyPr/>
        <a:lstStyle/>
        <a:p>
          <a:r>
            <a:rPr lang="en-US"/>
            <a:t>Form your team</a:t>
          </a:r>
        </a:p>
      </dgm:t>
    </dgm:pt>
    <dgm:pt modelId="{19265174-2838-4B34-B125-BF92C2B8F98F}" type="parTrans" cxnId="{944C5785-8685-454E-9809-F6AA9DD0213E}">
      <dgm:prSet/>
      <dgm:spPr/>
      <dgm:t>
        <a:bodyPr/>
        <a:lstStyle/>
        <a:p>
          <a:endParaRPr lang="en-US"/>
        </a:p>
      </dgm:t>
    </dgm:pt>
    <dgm:pt modelId="{48447FF9-CC94-45E6-A225-42C6EBFA276B}" type="sibTrans" cxnId="{944C5785-8685-454E-9809-F6AA9DD0213E}">
      <dgm:prSet/>
      <dgm:spPr/>
      <dgm:t>
        <a:bodyPr/>
        <a:lstStyle/>
        <a:p>
          <a:endParaRPr lang="en-US"/>
        </a:p>
      </dgm:t>
    </dgm:pt>
    <dgm:pt modelId="{F0B2D2EB-13E6-460F-99DA-E963F509F6C5}">
      <dgm:prSet phldrT="[Text]"/>
      <dgm:spPr/>
      <dgm:t>
        <a:bodyPr/>
        <a:lstStyle/>
        <a:p>
          <a:r>
            <a:rPr lang="en-US"/>
            <a:t>Visit I-Lab</a:t>
          </a:r>
        </a:p>
      </dgm:t>
    </dgm:pt>
    <dgm:pt modelId="{1AF7EA60-E2AB-4D39-8E0F-E762AC5E346E}" type="parTrans" cxnId="{CC8FF9DA-2813-41F5-8F9A-DCC606F28730}">
      <dgm:prSet/>
      <dgm:spPr/>
      <dgm:t>
        <a:bodyPr/>
        <a:lstStyle/>
        <a:p>
          <a:endParaRPr lang="en-US"/>
        </a:p>
      </dgm:t>
    </dgm:pt>
    <dgm:pt modelId="{481CEECF-FCBA-4013-B97B-6D39B4BDB4E3}" type="sibTrans" cxnId="{CC8FF9DA-2813-41F5-8F9A-DCC606F28730}">
      <dgm:prSet/>
      <dgm:spPr/>
      <dgm:t>
        <a:bodyPr/>
        <a:lstStyle/>
        <a:p>
          <a:endParaRPr lang="en-US"/>
        </a:p>
      </dgm:t>
    </dgm:pt>
    <dgm:pt modelId="{08A00648-F1C2-4F32-888F-825A9992E931}">
      <dgm:prSet phldrT="[Text]"/>
      <dgm:spPr/>
      <dgm:t>
        <a:bodyPr/>
        <a:lstStyle/>
        <a:p>
          <a:r>
            <a:rPr lang="en-US">
              <a:cs typeface="Calibri"/>
            </a:rPr>
            <a:t>Engage on the Hub</a:t>
          </a:r>
        </a:p>
      </dgm:t>
    </dgm:pt>
    <dgm:pt modelId="{1E98F29F-3D31-4F91-AD1C-77541E6D453E}" type="parTrans" cxnId="{1DC7B062-FCEC-4764-9A35-AF55EDEB7F3A}">
      <dgm:prSet/>
      <dgm:spPr/>
    </dgm:pt>
    <dgm:pt modelId="{B93E37B4-74A9-4C53-8A44-5252CF410E80}" type="sibTrans" cxnId="{1DC7B062-FCEC-4764-9A35-AF55EDEB7F3A}">
      <dgm:prSet/>
      <dgm:spPr/>
    </dgm:pt>
    <dgm:pt modelId="{974E5BA3-B5CE-424D-887C-4E08BBB8353F}">
      <dgm:prSet phldrT="[Text]"/>
      <dgm:spPr/>
      <dgm:t>
        <a:bodyPr/>
        <a:lstStyle/>
        <a:p>
          <a:r>
            <a:rPr lang="en-US">
              <a:cs typeface="Calibri"/>
            </a:rPr>
            <a:t>Attend HILT and </a:t>
          </a:r>
          <a:r>
            <a:rPr lang="en-US" err="1">
              <a:cs typeface="Calibri"/>
            </a:rPr>
            <a:t>iLab</a:t>
          </a:r>
          <a:r>
            <a:rPr lang="en-US">
              <a:cs typeface="Calibri"/>
            </a:rPr>
            <a:t> webinars</a:t>
          </a:r>
        </a:p>
      </dgm:t>
    </dgm:pt>
    <dgm:pt modelId="{D3DA918F-4D49-4B78-AEF4-D0F5A3C42983}" type="parTrans" cxnId="{89024E1F-52AC-4E0D-80C6-4B9C769A6BC3}">
      <dgm:prSet/>
      <dgm:spPr/>
    </dgm:pt>
    <dgm:pt modelId="{850E3C59-DFE1-456D-A40B-CE555E233891}" type="sibTrans" cxnId="{89024E1F-52AC-4E0D-80C6-4B9C769A6BC3}">
      <dgm:prSet/>
      <dgm:spPr/>
    </dgm:pt>
    <dgm:pt modelId="{A6598F7E-FBA5-4AE6-A22D-7FB1FDEF54D5}" type="pres">
      <dgm:prSet presAssocID="{DB689EB4-DF86-4F95-A74B-AF04EEB84ABF}" presName="linearFlow" presStyleCnt="0">
        <dgm:presLayoutVars>
          <dgm:dir/>
          <dgm:animLvl val="lvl"/>
          <dgm:resizeHandles val="exact"/>
        </dgm:presLayoutVars>
      </dgm:prSet>
      <dgm:spPr/>
    </dgm:pt>
    <dgm:pt modelId="{37996FB0-024D-47AD-A8C6-9F972A1C7458}" type="pres">
      <dgm:prSet presAssocID="{5E820510-5D3E-4665-A492-706AC4470833}" presName="composite" presStyleCnt="0"/>
      <dgm:spPr/>
    </dgm:pt>
    <dgm:pt modelId="{9517FD4C-F518-4B03-A07B-0621A4EE99B7}" type="pres">
      <dgm:prSet presAssocID="{5E820510-5D3E-4665-A492-706AC4470833}" presName="parentText" presStyleLbl="alignNode1" presStyleIdx="0" presStyleCnt="3">
        <dgm:presLayoutVars>
          <dgm:chMax val="1"/>
          <dgm:bulletEnabled val="1"/>
        </dgm:presLayoutVars>
      </dgm:prSet>
      <dgm:spPr/>
    </dgm:pt>
    <dgm:pt modelId="{3C637506-5BFC-429B-96B8-9C027DE859F1}" type="pres">
      <dgm:prSet presAssocID="{5E820510-5D3E-4665-A492-706AC4470833}" presName="descendantText" presStyleLbl="alignAcc1" presStyleIdx="0" presStyleCnt="3">
        <dgm:presLayoutVars>
          <dgm:bulletEnabled val="1"/>
        </dgm:presLayoutVars>
      </dgm:prSet>
      <dgm:spPr/>
    </dgm:pt>
    <dgm:pt modelId="{747372B7-4DC2-4A1A-8D9D-68B4C7A3EC68}" type="pres">
      <dgm:prSet presAssocID="{17144BCB-EABD-4637-AD45-6B6EC4372E19}" presName="sp" presStyleCnt="0"/>
      <dgm:spPr/>
    </dgm:pt>
    <dgm:pt modelId="{E4A1B68B-5934-4DB9-9C28-F58EAE25168B}" type="pres">
      <dgm:prSet presAssocID="{D6422B90-1411-42E2-8BF7-3384C7E7744B}" presName="composite" presStyleCnt="0"/>
      <dgm:spPr/>
    </dgm:pt>
    <dgm:pt modelId="{EC7BD307-41B4-4EE2-A525-3209B0258762}" type="pres">
      <dgm:prSet presAssocID="{D6422B90-1411-42E2-8BF7-3384C7E7744B}" presName="parentText" presStyleLbl="alignNode1" presStyleIdx="1" presStyleCnt="3">
        <dgm:presLayoutVars>
          <dgm:chMax val="1"/>
          <dgm:bulletEnabled val="1"/>
        </dgm:presLayoutVars>
      </dgm:prSet>
      <dgm:spPr/>
    </dgm:pt>
    <dgm:pt modelId="{47A9BC18-5D74-4073-BB97-F078A97C3EC9}" type="pres">
      <dgm:prSet presAssocID="{D6422B90-1411-42E2-8BF7-3384C7E7744B}" presName="descendantText" presStyleLbl="alignAcc1" presStyleIdx="1" presStyleCnt="3">
        <dgm:presLayoutVars>
          <dgm:bulletEnabled val="1"/>
        </dgm:presLayoutVars>
      </dgm:prSet>
      <dgm:spPr/>
    </dgm:pt>
    <dgm:pt modelId="{5DC15764-7638-4AFE-936F-BB46E8CF8B17}" type="pres">
      <dgm:prSet presAssocID="{CCB1328D-B730-4BBB-BD81-6B1953EB0686}" presName="sp" presStyleCnt="0"/>
      <dgm:spPr/>
    </dgm:pt>
    <dgm:pt modelId="{BFB214EB-B3BB-40C2-B088-30221CA0ACD1}" type="pres">
      <dgm:prSet presAssocID="{8ECD5D79-0044-4D6F-A2F9-F5D816795A30}" presName="composite" presStyleCnt="0"/>
      <dgm:spPr/>
    </dgm:pt>
    <dgm:pt modelId="{F462CE69-BFEE-4138-8D4E-8F0280DF69DA}" type="pres">
      <dgm:prSet presAssocID="{8ECD5D79-0044-4D6F-A2F9-F5D816795A30}" presName="parentText" presStyleLbl="alignNode1" presStyleIdx="2" presStyleCnt="3">
        <dgm:presLayoutVars>
          <dgm:chMax val="1"/>
          <dgm:bulletEnabled val="1"/>
        </dgm:presLayoutVars>
      </dgm:prSet>
      <dgm:spPr/>
    </dgm:pt>
    <dgm:pt modelId="{FC96ABFD-BE0F-4A95-BFBF-42467524F3E4}" type="pres">
      <dgm:prSet presAssocID="{8ECD5D79-0044-4D6F-A2F9-F5D816795A30}" presName="descendantText" presStyleLbl="alignAcc1" presStyleIdx="2" presStyleCnt="3">
        <dgm:presLayoutVars>
          <dgm:bulletEnabled val="1"/>
        </dgm:presLayoutVars>
      </dgm:prSet>
      <dgm:spPr/>
    </dgm:pt>
  </dgm:ptLst>
  <dgm:cxnLst>
    <dgm:cxn modelId="{53262E04-DB7F-411F-A4C2-EC6C9AF3CC2F}" type="presOf" srcId="{81D0AC2D-FCDA-47FE-8C76-2B41993AD6B7}" destId="{FC96ABFD-BE0F-4A95-BFBF-42467524F3E4}" srcOrd="0" destOrd="0" presId="urn:microsoft.com/office/officeart/2005/8/layout/chevron2"/>
    <dgm:cxn modelId="{21C2A90A-CEEC-41A6-91B1-3F45FC5385A3}" srcId="{DB689EB4-DF86-4F95-A74B-AF04EEB84ABF}" destId="{5E820510-5D3E-4665-A492-706AC4470833}" srcOrd="0" destOrd="0" parTransId="{FFD503EC-FE65-4787-8B48-EFD13A6C73AA}" sibTransId="{17144BCB-EABD-4637-AD45-6B6EC4372E19}"/>
    <dgm:cxn modelId="{89024E1F-52AC-4E0D-80C6-4B9C769A6BC3}" srcId="{5E820510-5D3E-4665-A492-706AC4470833}" destId="{974E5BA3-B5CE-424D-887C-4E08BBB8353F}" srcOrd="1" destOrd="0" parTransId="{D3DA918F-4D49-4B78-AEF4-D0F5A3C42983}" sibTransId="{850E3C59-DFE1-456D-A40B-CE555E233891}"/>
    <dgm:cxn modelId="{1F48DB2F-031A-4D5E-A69A-C5FC4FC73E89}" type="presOf" srcId="{459C1114-2205-40AF-A43A-0E2AA731D423}" destId="{47A9BC18-5D74-4073-BB97-F078A97C3EC9}" srcOrd="0" destOrd="1" presId="urn:microsoft.com/office/officeart/2005/8/layout/chevron2"/>
    <dgm:cxn modelId="{D6922B38-6B0C-4B2B-B355-06A96EE246BF}" type="presOf" srcId="{DB689EB4-DF86-4F95-A74B-AF04EEB84ABF}" destId="{A6598F7E-FBA5-4AE6-A22D-7FB1FDEF54D5}" srcOrd="0" destOrd="0" presId="urn:microsoft.com/office/officeart/2005/8/layout/chevron2"/>
    <dgm:cxn modelId="{F84C633E-D3BC-4E81-A4AD-8F9B5E5738EC}" type="presOf" srcId="{467C3A79-F2B2-40A7-833F-5D43D418E20D}" destId="{FC96ABFD-BE0F-4A95-BFBF-42467524F3E4}" srcOrd="0" destOrd="1" presId="urn:microsoft.com/office/officeart/2005/8/layout/chevron2"/>
    <dgm:cxn modelId="{1DC7B062-FCEC-4764-9A35-AF55EDEB7F3A}" srcId="{5E820510-5D3E-4665-A492-706AC4470833}" destId="{08A00648-F1C2-4F32-888F-825A9992E931}" srcOrd="3" destOrd="0" parTransId="{1E98F29F-3D31-4F91-AD1C-77541E6D453E}" sibTransId="{B93E37B4-74A9-4C53-8A44-5252CF410E80}"/>
    <dgm:cxn modelId="{4054D642-7C53-4BFE-BF0E-FF1DDD136901}" type="presOf" srcId="{08A00648-F1C2-4F32-888F-825A9992E931}" destId="{3C637506-5BFC-429B-96B8-9C027DE859F1}" srcOrd="0" destOrd="3" presId="urn:microsoft.com/office/officeart/2005/8/layout/chevron2"/>
    <dgm:cxn modelId="{3E0D5344-E2ED-4140-AE25-BC6586D44A36}" type="presOf" srcId="{17A0E63B-AF8A-4E33-BBBF-E1384733E27C}" destId="{FC96ABFD-BE0F-4A95-BFBF-42467524F3E4}" srcOrd="0" destOrd="2" presId="urn:microsoft.com/office/officeart/2005/8/layout/chevron2"/>
    <dgm:cxn modelId="{F9596152-2329-4EC1-9D50-28A7BAA106C1}" srcId="{8ECD5D79-0044-4D6F-A2F9-F5D816795A30}" destId="{467C3A79-F2B2-40A7-833F-5D43D418E20D}" srcOrd="1" destOrd="0" parTransId="{56CA8A4B-7FBA-488C-AAF2-449A9DC4A5C6}" sibTransId="{98499933-3322-4558-93F7-60FD68B455BA}"/>
    <dgm:cxn modelId="{659EFB56-E7CE-4778-B6F1-B51721C2AF31}" srcId="{5E820510-5D3E-4665-A492-706AC4470833}" destId="{FFD1467B-6DE1-4277-AA83-A2F7ACCF6D40}" srcOrd="0" destOrd="0" parTransId="{03FD27A9-137F-4BE9-AA69-35A3EB61AC1E}" sibTransId="{D21432DD-3172-4A52-81A3-92D94057A434}"/>
    <dgm:cxn modelId="{1F0C6779-E2EC-407F-AE17-7F55D8CDF5EE}" type="presOf" srcId="{AF18E7A6-BEE1-4EE1-8908-502F0505A3F3}" destId="{47A9BC18-5D74-4073-BB97-F078A97C3EC9}" srcOrd="0" destOrd="0" presId="urn:microsoft.com/office/officeart/2005/8/layout/chevron2"/>
    <dgm:cxn modelId="{9E3C1780-A739-4BDB-8116-6F88709F9599}" type="presOf" srcId="{BDD9369A-D1E2-4D0F-84CE-F17C63603155}" destId="{3C637506-5BFC-429B-96B8-9C027DE859F1}" srcOrd="0" destOrd="2" presId="urn:microsoft.com/office/officeart/2005/8/layout/chevron2"/>
    <dgm:cxn modelId="{19FF8882-0AC6-4305-BDEB-1C5DE8237CA7}" srcId="{DB689EB4-DF86-4F95-A74B-AF04EEB84ABF}" destId="{D6422B90-1411-42E2-8BF7-3384C7E7744B}" srcOrd="1" destOrd="0" parTransId="{68185FD4-DF8C-4FC2-BC42-7A1268167CAB}" sibTransId="{CCB1328D-B730-4BBB-BD81-6B1953EB0686}"/>
    <dgm:cxn modelId="{944C5785-8685-454E-9809-F6AA9DD0213E}" srcId="{8ECD5D79-0044-4D6F-A2F9-F5D816795A30}" destId="{17A0E63B-AF8A-4E33-BBBF-E1384733E27C}" srcOrd="2" destOrd="0" parTransId="{19265174-2838-4B34-B125-BF92C2B8F98F}" sibTransId="{48447FF9-CC94-45E6-A225-42C6EBFA276B}"/>
    <dgm:cxn modelId="{76062888-501B-4951-ADE4-83466F696EF6}" type="presOf" srcId="{974E5BA3-B5CE-424D-887C-4E08BBB8353F}" destId="{3C637506-5BFC-429B-96B8-9C027DE859F1}" srcOrd="0" destOrd="1" presId="urn:microsoft.com/office/officeart/2005/8/layout/chevron2"/>
    <dgm:cxn modelId="{25D34598-6154-4223-9C3D-A4422453E73E}" srcId="{DB689EB4-DF86-4F95-A74B-AF04EEB84ABF}" destId="{8ECD5D79-0044-4D6F-A2F9-F5D816795A30}" srcOrd="2" destOrd="0" parTransId="{310EB051-6568-4AD2-BB38-14463D65F54D}" sibTransId="{2B78F55A-0BF4-42CC-BB09-66B6FDCD36BB}"/>
    <dgm:cxn modelId="{C9573B9A-20C6-4222-8DC6-CDB3C674EFB5}" type="presOf" srcId="{D6422B90-1411-42E2-8BF7-3384C7E7744B}" destId="{EC7BD307-41B4-4EE2-A525-3209B0258762}" srcOrd="0" destOrd="0" presId="urn:microsoft.com/office/officeart/2005/8/layout/chevron2"/>
    <dgm:cxn modelId="{3825FBB4-7DED-4E07-8694-DAF25CA6335C}" srcId="{8ECD5D79-0044-4D6F-A2F9-F5D816795A30}" destId="{81D0AC2D-FCDA-47FE-8C76-2B41993AD6B7}" srcOrd="0" destOrd="0" parTransId="{4D4236A3-AE14-4587-83BC-87FD7F2C9B7C}" sibTransId="{1D241BB7-A9E6-42F6-8C75-DD7CA563C7DD}"/>
    <dgm:cxn modelId="{860A48BC-A912-46AF-8A6D-FE86A356553A}" type="presOf" srcId="{FFD1467B-6DE1-4277-AA83-A2F7ACCF6D40}" destId="{3C637506-5BFC-429B-96B8-9C027DE859F1}" srcOrd="0" destOrd="0" presId="urn:microsoft.com/office/officeart/2005/8/layout/chevron2"/>
    <dgm:cxn modelId="{14CC2EC6-1D9F-4F82-AF7E-59D06FBB7090}" srcId="{D6422B90-1411-42E2-8BF7-3384C7E7744B}" destId="{459C1114-2205-40AF-A43A-0E2AA731D423}" srcOrd="1" destOrd="0" parTransId="{80843FBB-51C8-4718-A7E5-887C4ACF12B4}" sibTransId="{00C1D03B-9E67-480D-B9EC-6C4FA29CE74A}"/>
    <dgm:cxn modelId="{24B935D7-383A-4D63-906F-A899CBC72082}" type="presOf" srcId="{5E820510-5D3E-4665-A492-706AC4470833}" destId="{9517FD4C-F518-4B03-A07B-0621A4EE99B7}" srcOrd="0" destOrd="0" presId="urn:microsoft.com/office/officeart/2005/8/layout/chevron2"/>
    <dgm:cxn modelId="{1CB01ED8-2B0E-4E8E-884F-6CDBDF26B25F}" srcId="{5E820510-5D3E-4665-A492-706AC4470833}" destId="{BDD9369A-D1E2-4D0F-84CE-F17C63603155}" srcOrd="2" destOrd="0" parTransId="{D6016523-634A-4235-A2F3-27F49509B841}" sibTransId="{5E37C80B-F7AE-4CCC-95E8-6CD44A5DB151}"/>
    <dgm:cxn modelId="{CC8FF9DA-2813-41F5-8F9A-DCC606F28730}" srcId="{D6422B90-1411-42E2-8BF7-3384C7E7744B}" destId="{F0B2D2EB-13E6-460F-99DA-E963F509F6C5}" srcOrd="2" destOrd="0" parTransId="{1AF7EA60-E2AB-4D39-8E0F-E762AC5E346E}" sibTransId="{481CEECF-FCBA-4013-B97B-6D39B4BDB4E3}"/>
    <dgm:cxn modelId="{357E60E0-E7D0-4F31-9C56-D960EE78B528}" type="presOf" srcId="{F0B2D2EB-13E6-460F-99DA-E963F509F6C5}" destId="{47A9BC18-5D74-4073-BB97-F078A97C3EC9}" srcOrd="0" destOrd="2" presId="urn:microsoft.com/office/officeart/2005/8/layout/chevron2"/>
    <dgm:cxn modelId="{6A32E4E0-8F78-4B7A-8533-D68759480E1E}" type="presOf" srcId="{8ECD5D79-0044-4D6F-A2F9-F5D816795A30}" destId="{F462CE69-BFEE-4138-8D4E-8F0280DF69DA}" srcOrd="0" destOrd="0" presId="urn:microsoft.com/office/officeart/2005/8/layout/chevron2"/>
    <dgm:cxn modelId="{CE8B09E4-4D93-4AE1-8096-C11B33FA9B53}" srcId="{D6422B90-1411-42E2-8BF7-3384C7E7744B}" destId="{AF18E7A6-BEE1-4EE1-8908-502F0505A3F3}" srcOrd="0" destOrd="0" parTransId="{A58D4220-1E84-4E30-91CC-AC1DDC5C12C0}" sibTransId="{5C5A01AA-EC65-4266-B7B4-5E431975BE38}"/>
    <dgm:cxn modelId="{148F9941-069E-4BC1-BE66-7B86FBFD8602}" type="presParOf" srcId="{A6598F7E-FBA5-4AE6-A22D-7FB1FDEF54D5}" destId="{37996FB0-024D-47AD-A8C6-9F972A1C7458}" srcOrd="0" destOrd="0" presId="urn:microsoft.com/office/officeart/2005/8/layout/chevron2"/>
    <dgm:cxn modelId="{972239A7-611C-424D-B30E-1AC26EF85115}" type="presParOf" srcId="{37996FB0-024D-47AD-A8C6-9F972A1C7458}" destId="{9517FD4C-F518-4B03-A07B-0621A4EE99B7}" srcOrd="0" destOrd="0" presId="urn:microsoft.com/office/officeart/2005/8/layout/chevron2"/>
    <dgm:cxn modelId="{108E8323-32CF-457A-8AA3-8186F87CCD72}" type="presParOf" srcId="{37996FB0-024D-47AD-A8C6-9F972A1C7458}" destId="{3C637506-5BFC-429B-96B8-9C027DE859F1}" srcOrd="1" destOrd="0" presId="urn:microsoft.com/office/officeart/2005/8/layout/chevron2"/>
    <dgm:cxn modelId="{B669235A-2524-42E9-AEBE-1CA35EF47021}" type="presParOf" srcId="{A6598F7E-FBA5-4AE6-A22D-7FB1FDEF54D5}" destId="{747372B7-4DC2-4A1A-8D9D-68B4C7A3EC68}" srcOrd="1" destOrd="0" presId="urn:microsoft.com/office/officeart/2005/8/layout/chevron2"/>
    <dgm:cxn modelId="{4EB58DC3-837A-48C4-B840-F26D06CCC5C2}" type="presParOf" srcId="{A6598F7E-FBA5-4AE6-A22D-7FB1FDEF54D5}" destId="{E4A1B68B-5934-4DB9-9C28-F58EAE25168B}" srcOrd="2" destOrd="0" presId="urn:microsoft.com/office/officeart/2005/8/layout/chevron2"/>
    <dgm:cxn modelId="{4DC6014E-3C1B-4F77-8C77-B0BB8E4722B3}" type="presParOf" srcId="{E4A1B68B-5934-4DB9-9C28-F58EAE25168B}" destId="{EC7BD307-41B4-4EE2-A525-3209B0258762}" srcOrd="0" destOrd="0" presId="urn:microsoft.com/office/officeart/2005/8/layout/chevron2"/>
    <dgm:cxn modelId="{CDFEB1F6-4706-4F84-9CF1-F051307E0A48}" type="presParOf" srcId="{E4A1B68B-5934-4DB9-9C28-F58EAE25168B}" destId="{47A9BC18-5D74-4073-BB97-F078A97C3EC9}" srcOrd="1" destOrd="0" presId="urn:microsoft.com/office/officeart/2005/8/layout/chevron2"/>
    <dgm:cxn modelId="{28548E5B-768A-43D0-9BB7-B5A2CAA6838D}" type="presParOf" srcId="{A6598F7E-FBA5-4AE6-A22D-7FB1FDEF54D5}" destId="{5DC15764-7638-4AFE-936F-BB46E8CF8B17}" srcOrd="3" destOrd="0" presId="urn:microsoft.com/office/officeart/2005/8/layout/chevron2"/>
    <dgm:cxn modelId="{1A1DC89E-5E88-4B9F-B15A-C18E99F6D95E}" type="presParOf" srcId="{A6598F7E-FBA5-4AE6-A22D-7FB1FDEF54D5}" destId="{BFB214EB-B3BB-40C2-B088-30221CA0ACD1}" srcOrd="4" destOrd="0" presId="urn:microsoft.com/office/officeart/2005/8/layout/chevron2"/>
    <dgm:cxn modelId="{85B1DE6C-F6F3-4651-B732-96664CD6811C}" type="presParOf" srcId="{BFB214EB-B3BB-40C2-B088-30221CA0ACD1}" destId="{F462CE69-BFEE-4138-8D4E-8F0280DF69DA}" srcOrd="0" destOrd="0" presId="urn:microsoft.com/office/officeart/2005/8/layout/chevron2"/>
    <dgm:cxn modelId="{70E2B3BA-85F4-4B97-8419-359600B3F339}" type="presParOf" srcId="{BFB214EB-B3BB-40C2-B088-30221CA0ACD1}" destId="{FC96ABFD-BE0F-4A95-BFBF-42467524F3E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689EB4-DF86-4F95-A74B-AF04EEB84AB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5E820510-5D3E-4665-A492-706AC4470833}">
      <dgm:prSet phldrT="[Text]" custT="1"/>
      <dgm:spPr/>
      <dgm:t>
        <a:bodyPr/>
        <a:lstStyle/>
        <a:p>
          <a:r>
            <a:rPr lang="en-US" sz="1900"/>
            <a:t>Oct</a:t>
          </a:r>
        </a:p>
      </dgm:t>
    </dgm:pt>
    <dgm:pt modelId="{FFD503EC-FE65-4787-8B48-EFD13A6C73AA}" type="parTrans" cxnId="{21C2A90A-CEEC-41A6-91B1-3F45FC5385A3}">
      <dgm:prSet/>
      <dgm:spPr/>
      <dgm:t>
        <a:bodyPr/>
        <a:lstStyle/>
        <a:p>
          <a:endParaRPr lang="en-US"/>
        </a:p>
      </dgm:t>
    </dgm:pt>
    <dgm:pt modelId="{17144BCB-EABD-4637-AD45-6B6EC4372E19}" type="sibTrans" cxnId="{21C2A90A-CEEC-41A6-91B1-3F45FC5385A3}">
      <dgm:prSet/>
      <dgm:spPr/>
      <dgm:t>
        <a:bodyPr/>
        <a:lstStyle/>
        <a:p>
          <a:endParaRPr lang="en-US"/>
        </a:p>
      </dgm:t>
    </dgm:pt>
    <dgm:pt modelId="{D6422B90-1411-42E2-8BF7-3384C7E7744B}">
      <dgm:prSet phldrT="[Text]" custT="1"/>
      <dgm:spPr/>
      <dgm:t>
        <a:bodyPr/>
        <a:lstStyle/>
        <a:p>
          <a:r>
            <a:rPr lang="en-US" sz="1900"/>
            <a:t>Nov</a:t>
          </a:r>
        </a:p>
      </dgm:t>
    </dgm:pt>
    <dgm:pt modelId="{68185FD4-DF8C-4FC2-BC42-7A1268167CAB}" type="parTrans" cxnId="{19FF8882-0AC6-4305-BDEB-1C5DE8237CA7}">
      <dgm:prSet/>
      <dgm:spPr/>
      <dgm:t>
        <a:bodyPr/>
        <a:lstStyle/>
        <a:p>
          <a:endParaRPr lang="en-US"/>
        </a:p>
      </dgm:t>
    </dgm:pt>
    <dgm:pt modelId="{CCB1328D-B730-4BBB-BD81-6B1953EB0686}" type="sibTrans" cxnId="{19FF8882-0AC6-4305-BDEB-1C5DE8237CA7}">
      <dgm:prSet/>
      <dgm:spPr/>
      <dgm:t>
        <a:bodyPr/>
        <a:lstStyle/>
        <a:p>
          <a:endParaRPr lang="en-US"/>
        </a:p>
      </dgm:t>
    </dgm:pt>
    <dgm:pt modelId="{AF18E7A6-BEE1-4EE1-8908-502F0505A3F3}">
      <dgm:prSet phldrT="[Text]"/>
      <dgm:spPr/>
      <dgm:t>
        <a:bodyPr/>
        <a:lstStyle/>
        <a:p>
          <a:r>
            <a:rPr lang="en-US"/>
            <a:t>Attend probable Hackathons (Be on the lookout. There would be 3-4 hackathons conducted)</a:t>
          </a:r>
        </a:p>
      </dgm:t>
    </dgm:pt>
    <dgm:pt modelId="{A58D4220-1E84-4E30-91CC-AC1DDC5C12C0}" type="parTrans" cxnId="{CE8B09E4-4D93-4AE1-8096-C11B33FA9B53}">
      <dgm:prSet/>
      <dgm:spPr/>
      <dgm:t>
        <a:bodyPr/>
        <a:lstStyle/>
        <a:p>
          <a:endParaRPr lang="en-US"/>
        </a:p>
      </dgm:t>
    </dgm:pt>
    <dgm:pt modelId="{5C5A01AA-EC65-4266-B7B4-5E431975BE38}" type="sibTrans" cxnId="{CE8B09E4-4D93-4AE1-8096-C11B33FA9B53}">
      <dgm:prSet/>
      <dgm:spPr/>
      <dgm:t>
        <a:bodyPr/>
        <a:lstStyle/>
        <a:p>
          <a:endParaRPr lang="en-US"/>
        </a:p>
      </dgm:t>
    </dgm:pt>
    <dgm:pt modelId="{8ECD5D79-0044-4D6F-A2F9-F5D816795A30}">
      <dgm:prSet phldrT="[Text]" custT="1"/>
      <dgm:spPr/>
      <dgm:t>
        <a:bodyPr/>
        <a:lstStyle/>
        <a:p>
          <a:r>
            <a:rPr lang="en-US" sz="1900"/>
            <a:t>Dec</a:t>
          </a:r>
        </a:p>
      </dgm:t>
    </dgm:pt>
    <dgm:pt modelId="{2B78F55A-0BF4-42CC-BB09-66B6FDCD36BB}" type="sibTrans" cxnId="{25D34598-6154-4223-9C3D-A4422453E73E}">
      <dgm:prSet/>
      <dgm:spPr/>
      <dgm:t>
        <a:bodyPr/>
        <a:lstStyle/>
        <a:p>
          <a:endParaRPr lang="en-US"/>
        </a:p>
      </dgm:t>
    </dgm:pt>
    <dgm:pt modelId="{310EB051-6568-4AD2-BB38-14463D65F54D}" type="parTrans" cxnId="{25D34598-6154-4223-9C3D-A4422453E73E}">
      <dgm:prSet/>
      <dgm:spPr/>
      <dgm:t>
        <a:bodyPr/>
        <a:lstStyle/>
        <a:p>
          <a:endParaRPr lang="en-US"/>
        </a:p>
      </dgm:t>
    </dgm:pt>
    <dgm:pt modelId="{81D0AC2D-FCDA-47FE-8C76-2B41993AD6B7}">
      <dgm:prSet phldrT="[Text]"/>
      <dgm:spPr/>
      <dgm:t>
        <a:bodyPr/>
        <a:lstStyle/>
        <a:p>
          <a:r>
            <a:rPr lang="en-US"/>
            <a:t>Seed for Change Innovation Challenge</a:t>
          </a:r>
        </a:p>
      </dgm:t>
    </dgm:pt>
    <dgm:pt modelId="{1D241BB7-A9E6-42F6-8C75-DD7CA563C7DD}" type="sibTrans" cxnId="{3825FBB4-7DED-4E07-8694-DAF25CA6335C}">
      <dgm:prSet/>
      <dgm:spPr/>
      <dgm:t>
        <a:bodyPr/>
        <a:lstStyle/>
        <a:p>
          <a:endParaRPr lang="en-US"/>
        </a:p>
      </dgm:t>
    </dgm:pt>
    <dgm:pt modelId="{4D4236A3-AE14-4587-83BC-87FD7F2C9B7C}" type="parTrans" cxnId="{3825FBB4-7DED-4E07-8694-DAF25CA6335C}">
      <dgm:prSet/>
      <dgm:spPr/>
      <dgm:t>
        <a:bodyPr/>
        <a:lstStyle/>
        <a:p>
          <a:endParaRPr lang="en-US"/>
        </a:p>
      </dgm:t>
    </dgm:pt>
    <dgm:pt modelId="{14AF4F9B-3CAE-416E-9EDC-E0809E7A1916}">
      <dgm:prSet phldrT="[Text]"/>
      <dgm:spPr/>
      <dgm:t>
        <a:bodyPr/>
        <a:lstStyle/>
        <a:p>
          <a:r>
            <a:rPr lang="en-US"/>
            <a:t>President’s innovation challenge</a:t>
          </a:r>
        </a:p>
      </dgm:t>
    </dgm:pt>
    <dgm:pt modelId="{6F64FA5E-E03D-4A1F-9F2E-51A958CE44ED}" type="parTrans" cxnId="{15D7FAEC-2B05-401B-8D03-98BDC385152D}">
      <dgm:prSet/>
      <dgm:spPr/>
      <dgm:t>
        <a:bodyPr/>
        <a:lstStyle/>
        <a:p>
          <a:endParaRPr lang="en-US"/>
        </a:p>
      </dgm:t>
    </dgm:pt>
    <dgm:pt modelId="{71361D67-4100-47F4-8D19-12030BD9DE9A}" type="sibTrans" cxnId="{15D7FAEC-2B05-401B-8D03-98BDC385152D}">
      <dgm:prSet/>
      <dgm:spPr/>
      <dgm:t>
        <a:bodyPr/>
        <a:lstStyle/>
        <a:p>
          <a:endParaRPr lang="en-US"/>
        </a:p>
      </dgm:t>
    </dgm:pt>
    <dgm:pt modelId="{E9E02109-4A41-462E-AF57-35F60EE8D1FC}">
      <dgm:prSet/>
      <dgm:spPr/>
      <dgm:t>
        <a:bodyPr/>
        <a:lstStyle/>
        <a:p>
          <a:r>
            <a:rPr lang="en-US"/>
            <a:t>Check out HIVE newsletter</a:t>
          </a:r>
        </a:p>
      </dgm:t>
    </dgm:pt>
    <dgm:pt modelId="{0BA8ED2C-EBE0-418A-B385-7F192B9BBB36}" type="parTrans" cxnId="{1BFC6E4D-B065-4AFB-B934-D0EDF8DA4F29}">
      <dgm:prSet/>
      <dgm:spPr/>
      <dgm:t>
        <a:bodyPr/>
        <a:lstStyle/>
        <a:p>
          <a:endParaRPr lang="en-US"/>
        </a:p>
      </dgm:t>
    </dgm:pt>
    <dgm:pt modelId="{E5BF83F7-831D-4FEC-AA0D-11B912C673CA}" type="sibTrans" cxnId="{1BFC6E4D-B065-4AFB-B934-D0EDF8DA4F29}">
      <dgm:prSet/>
      <dgm:spPr/>
      <dgm:t>
        <a:bodyPr/>
        <a:lstStyle/>
        <a:p>
          <a:endParaRPr lang="en-US"/>
        </a:p>
      </dgm:t>
    </dgm:pt>
    <dgm:pt modelId="{E8C32330-51CA-484E-A7F1-BF1B17A227C4}">
      <dgm:prSet phldrT="[Text]"/>
      <dgm:spPr/>
      <dgm:t>
        <a:bodyPr/>
        <a:lstStyle/>
        <a:p>
          <a:r>
            <a:rPr lang="en-US"/>
            <a:t>Check on your J-Term courses</a:t>
          </a:r>
        </a:p>
      </dgm:t>
    </dgm:pt>
    <dgm:pt modelId="{1B6BBB6C-4D49-4F7D-8AFD-DF9E6F18631C}" type="parTrans" cxnId="{4E5FFEC3-91CA-4BA4-89CF-DAF1C4C4C7BB}">
      <dgm:prSet/>
      <dgm:spPr/>
      <dgm:t>
        <a:bodyPr/>
        <a:lstStyle/>
        <a:p>
          <a:endParaRPr lang="en-US"/>
        </a:p>
      </dgm:t>
    </dgm:pt>
    <dgm:pt modelId="{9E7709E0-06E3-4EBF-844D-10A36169E1E8}" type="sibTrans" cxnId="{4E5FFEC3-91CA-4BA4-89CF-DAF1C4C4C7BB}">
      <dgm:prSet/>
      <dgm:spPr/>
      <dgm:t>
        <a:bodyPr/>
        <a:lstStyle/>
        <a:p>
          <a:endParaRPr lang="en-US"/>
        </a:p>
      </dgm:t>
    </dgm:pt>
    <dgm:pt modelId="{A6598F7E-FBA5-4AE6-A22D-7FB1FDEF54D5}" type="pres">
      <dgm:prSet presAssocID="{DB689EB4-DF86-4F95-A74B-AF04EEB84ABF}" presName="linearFlow" presStyleCnt="0">
        <dgm:presLayoutVars>
          <dgm:dir/>
          <dgm:animLvl val="lvl"/>
          <dgm:resizeHandles val="exact"/>
        </dgm:presLayoutVars>
      </dgm:prSet>
      <dgm:spPr/>
    </dgm:pt>
    <dgm:pt modelId="{37996FB0-024D-47AD-A8C6-9F972A1C7458}" type="pres">
      <dgm:prSet presAssocID="{5E820510-5D3E-4665-A492-706AC4470833}" presName="composite" presStyleCnt="0"/>
      <dgm:spPr/>
    </dgm:pt>
    <dgm:pt modelId="{9517FD4C-F518-4B03-A07B-0621A4EE99B7}" type="pres">
      <dgm:prSet presAssocID="{5E820510-5D3E-4665-A492-706AC4470833}" presName="parentText" presStyleLbl="alignNode1" presStyleIdx="0" presStyleCnt="3">
        <dgm:presLayoutVars>
          <dgm:chMax val="1"/>
          <dgm:bulletEnabled val="1"/>
        </dgm:presLayoutVars>
      </dgm:prSet>
      <dgm:spPr/>
    </dgm:pt>
    <dgm:pt modelId="{3C637506-5BFC-429B-96B8-9C027DE859F1}" type="pres">
      <dgm:prSet presAssocID="{5E820510-5D3E-4665-A492-706AC4470833}" presName="descendantText" presStyleLbl="alignAcc1" presStyleIdx="0" presStyleCnt="3">
        <dgm:presLayoutVars>
          <dgm:bulletEnabled val="1"/>
        </dgm:presLayoutVars>
      </dgm:prSet>
      <dgm:spPr/>
    </dgm:pt>
    <dgm:pt modelId="{747372B7-4DC2-4A1A-8D9D-68B4C7A3EC68}" type="pres">
      <dgm:prSet presAssocID="{17144BCB-EABD-4637-AD45-6B6EC4372E19}" presName="sp" presStyleCnt="0"/>
      <dgm:spPr/>
    </dgm:pt>
    <dgm:pt modelId="{E4A1B68B-5934-4DB9-9C28-F58EAE25168B}" type="pres">
      <dgm:prSet presAssocID="{D6422B90-1411-42E2-8BF7-3384C7E7744B}" presName="composite" presStyleCnt="0"/>
      <dgm:spPr/>
    </dgm:pt>
    <dgm:pt modelId="{EC7BD307-41B4-4EE2-A525-3209B0258762}" type="pres">
      <dgm:prSet presAssocID="{D6422B90-1411-42E2-8BF7-3384C7E7744B}" presName="parentText" presStyleLbl="alignNode1" presStyleIdx="1" presStyleCnt="3">
        <dgm:presLayoutVars>
          <dgm:chMax val="1"/>
          <dgm:bulletEnabled val="1"/>
        </dgm:presLayoutVars>
      </dgm:prSet>
      <dgm:spPr/>
    </dgm:pt>
    <dgm:pt modelId="{47A9BC18-5D74-4073-BB97-F078A97C3EC9}" type="pres">
      <dgm:prSet presAssocID="{D6422B90-1411-42E2-8BF7-3384C7E7744B}" presName="descendantText" presStyleLbl="alignAcc1" presStyleIdx="1" presStyleCnt="3">
        <dgm:presLayoutVars>
          <dgm:bulletEnabled val="1"/>
        </dgm:presLayoutVars>
      </dgm:prSet>
      <dgm:spPr/>
    </dgm:pt>
    <dgm:pt modelId="{5DC15764-7638-4AFE-936F-BB46E8CF8B17}" type="pres">
      <dgm:prSet presAssocID="{CCB1328D-B730-4BBB-BD81-6B1953EB0686}" presName="sp" presStyleCnt="0"/>
      <dgm:spPr/>
    </dgm:pt>
    <dgm:pt modelId="{BFB214EB-B3BB-40C2-B088-30221CA0ACD1}" type="pres">
      <dgm:prSet presAssocID="{8ECD5D79-0044-4D6F-A2F9-F5D816795A30}" presName="composite" presStyleCnt="0"/>
      <dgm:spPr/>
    </dgm:pt>
    <dgm:pt modelId="{F462CE69-BFEE-4138-8D4E-8F0280DF69DA}" type="pres">
      <dgm:prSet presAssocID="{8ECD5D79-0044-4D6F-A2F9-F5D816795A30}" presName="parentText" presStyleLbl="alignNode1" presStyleIdx="2" presStyleCnt="3">
        <dgm:presLayoutVars>
          <dgm:chMax val="1"/>
          <dgm:bulletEnabled val="1"/>
        </dgm:presLayoutVars>
      </dgm:prSet>
      <dgm:spPr/>
    </dgm:pt>
    <dgm:pt modelId="{FC96ABFD-BE0F-4A95-BFBF-42467524F3E4}" type="pres">
      <dgm:prSet presAssocID="{8ECD5D79-0044-4D6F-A2F9-F5D816795A30}" presName="descendantText" presStyleLbl="alignAcc1" presStyleIdx="2" presStyleCnt="3">
        <dgm:presLayoutVars>
          <dgm:bulletEnabled val="1"/>
        </dgm:presLayoutVars>
      </dgm:prSet>
      <dgm:spPr/>
    </dgm:pt>
  </dgm:ptLst>
  <dgm:cxnLst>
    <dgm:cxn modelId="{53262E04-DB7F-411F-A4C2-EC6C9AF3CC2F}" type="presOf" srcId="{81D0AC2D-FCDA-47FE-8C76-2B41993AD6B7}" destId="{FC96ABFD-BE0F-4A95-BFBF-42467524F3E4}" srcOrd="0" destOrd="1" presId="urn:microsoft.com/office/officeart/2005/8/layout/chevron2"/>
    <dgm:cxn modelId="{21C2A90A-CEEC-41A6-91B1-3F45FC5385A3}" srcId="{DB689EB4-DF86-4F95-A74B-AF04EEB84ABF}" destId="{5E820510-5D3E-4665-A492-706AC4470833}" srcOrd="0" destOrd="0" parTransId="{FFD503EC-FE65-4787-8B48-EFD13A6C73AA}" sibTransId="{17144BCB-EABD-4637-AD45-6B6EC4372E19}"/>
    <dgm:cxn modelId="{4CE3C31D-63D2-462C-84EE-0FD8C8435E36}" type="presOf" srcId="{E8C32330-51CA-484E-A7F1-BF1B17A227C4}" destId="{FC96ABFD-BE0F-4A95-BFBF-42467524F3E4}" srcOrd="0" destOrd="2" presId="urn:microsoft.com/office/officeart/2005/8/layout/chevron2"/>
    <dgm:cxn modelId="{D6922B38-6B0C-4B2B-B355-06A96EE246BF}" type="presOf" srcId="{DB689EB4-DF86-4F95-A74B-AF04EEB84ABF}" destId="{A6598F7E-FBA5-4AE6-A22D-7FB1FDEF54D5}" srcOrd="0" destOrd="0" presId="urn:microsoft.com/office/officeart/2005/8/layout/chevron2"/>
    <dgm:cxn modelId="{1BFC6E4D-B065-4AFB-B934-D0EDF8DA4F29}" srcId="{5E820510-5D3E-4665-A492-706AC4470833}" destId="{E9E02109-4A41-462E-AF57-35F60EE8D1FC}" srcOrd="0" destOrd="0" parTransId="{0BA8ED2C-EBE0-418A-B385-7F192B9BBB36}" sibTransId="{E5BF83F7-831D-4FEC-AA0D-11B912C673CA}"/>
    <dgm:cxn modelId="{1F0C6779-E2EC-407F-AE17-7F55D8CDF5EE}" type="presOf" srcId="{AF18E7A6-BEE1-4EE1-8908-502F0505A3F3}" destId="{47A9BC18-5D74-4073-BB97-F078A97C3EC9}" srcOrd="0" destOrd="0" presId="urn:microsoft.com/office/officeart/2005/8/layout/chevron2"/>
    <dgm:cxn modelId="{19FF8882-0AC6-4305-BDEB-1C5DE8237CA7}" srcId="{DB689EB4-DF86-4F95-A74B-AF04EEB84ABF}" destId="{D6422B90-1411-42E2-8BF7-3384C7E7744B}" srcOrd="1" destOrd="0" parTransId="{68185FD4-DF8C-4FC2-BC42-7A1268167CAB}" sibTransId="{CCB1328D-B730-4BBB-BD81-6B1953EB0686}"/>
    <dgm:cxn modelId="{F6AB5B95-162F-4E32-9656-7B6C687FFB8B}" type="presOf" srcId="{E9E02109-4A41-462E-AF57-35F60EE8D1FC}" destId="{3C637506-5BFC-429B-96B8-9C027DE859F1}" srcOrd="0" destOrd="0" presId="urn:microsoft.com/office/officeart/2005/8/layout/chevron2"/>
    <dgm:cxn modelId="{D2649295-5A69-4D63-A2F5-87FF016874D5}" type="presOf" srcId="{14AF4F9B-3CAE-416E-9EDC-E0809E7A1916}" destId="{FC96ABFD-BE0F-4A95-BFBF-42467524F3E4}" srcOrd="0" destOrd="0" presId="urn:microsoft.com/office/officeart/2005/8/layout/chevron2"/>
    <dgm:cxn modelId="{25D34598-6154-4223-9C3D-A4422453E73E}" srcId="{DB689EB4-DF86-4F95-A74B-AF04EEB84ABF}" destId="{8ECD5D79-0044-4D6F-A2F9-F5D816795A30}" srcOrd="2" destOrd="0" parTransId="{310EB051-6568-4AD2-BB38-14463D65F54D}" sibTransId="{2B78F55A-0BF4-42CC-BB09-66B6FDCD36BB}"/>
    <dgm:cxn modelId="{C9573B9A-20C6-4222-8DC6-CDB3C674EFB5}" type="presOf" srcId="{D6422B90-1411-42E2-8BF7-3384C7E7744B}" destId="{EC7BD307-41B4-4EE2-A525-3209B0258762}" srcOrd="0" destOrd="0" presId="urn:microsoft.com/office/officeart/2005/8/layout/chevron2"/>
    <dgm:cxn modelId="{3825FBB4-7DED-4E07-8694-DAF25CA6335C}" srcId="{8ECD5D79-0044-4D6F-A2F9-F5D816795A30}" destId="{81D0AC2D-FCDA-47FE-8C76-2B41993AD6B7}" srcOrd="1" destOrd="0" parTransId="{4D4236A3-AE14-4587-83BC-87FD7F2C9B7C}" sibTransId="{1D241BB7-A9E6-42F6-8C75-DD7CA563C7DD}"/>
    <dgm:cxn modelId="{4E5FFEC3-91CA-4BA4-89CF-DAF1C4C4C7BB}" srcId="{8ECD5D79-0044-4D6F-A2F9-F5D816795A30}" destId="{E8C32330-51CA-484E-A7F1-BF1B17A227C4}" srcOrd="2" destOrd="0" parTransId="{1B6BBB6C-4D49-4F7D-8AFD-DF9E6F18631C}" sibTransId="{9E7709E0-06E3-4EBF-844D-10A36169E1E8}"/>
    <dgm:cxn modelId="{24B935D7-383A-4D63-906F-A899CBC72082}" type="presOf" srcId="{5E820510-5D3E-4665-A492-706AC4470833}" destId="{9517FD4C-F518-4B03-A07B-0621A4EE99B7}" srcOrd="0" destOrd="0" presId="urn:microsoft.com/office/officeart/2005/8/layout/chevron2"/>
    <dgm:cxn modelId="{6A32E4E0-8F78-4B7A-8533-D68759480E1E}" type="presOf" srcId="{8ECD5D79-0044-4D6F-A2F9-F5D816795A30}" destId="{F462CE69-BFEE-4138-8D4E-8F0280DF69DA}" srcOrd="0" destOrd="0" presId="urn:microsoft.com/office/officeart/2005/8/layout/chevron2"/>
    <dgm:cxn modelId="{CE8B09E4-4D93-4AE1-8096-C11B33FA9B53}" srcId="{D6422B90-1411-42E2-8BF7-3384C7E7744B}" destId="{AF18E7A6-BEE1-4EE1-8908-502F0505A3F3}" srcOrd="0" destOrd="0" parTransId="{A58D4220-1E84-4E30-91CC-AC1DDC5C12C0}" sibTransId="{5C5A01AA-EC65-4266-B7B4-5E431975BE38}"/>
    <dgm:cxn modelId="{15D7FAEC-2B05-401B-8D03-98BDC385152D}" srcId="{8ECD5D79-0044-4D6F-A2F9-F5D816795A30}" destId="{14AF4F9B-3CAE-416E-9EDC-E0809E7A1916}" srcOrd="0" destOrd="0" parTransId="{6F64FA5E-E03D-4A1F-9F2E-51A958CE44ED}" sibTransId="{71361D67-4100-47F4-8D19-12030BD9DE9A}"/>
    <dgm:cxn modelId="{148F9941-069E-4BC1-BE66-7B86FBFD8602}" type="presParOf" srcId="{A6598F7E-FBA5-4AE6-A22D-7FB1FDEF54D5}" destId="{37996FB0-024D-47AD-A8C6-9F972A1C7458}" srcOrd="0" destOrd="0" presId="urn:microsoft.com/office/officeart/2005/8/layout/chevron2"/>
    <dgm:cxn modelId="{972239A7-611C-424D-B30E-1AC26EF85115}" type="presParOf" srcId="{37996FB0-024D-47AD-A8C6-9F972A1C7458}" destId="{9517FD4C-F518-4B03-A07B-0621A4EE99B7}" srcOrd="0" destOrd="0" presId="urn:microsoft.com/office/officeart/2005/8/layout/chevron2"/>
    <dgm:cxn modelId="{108E8323-32CF-457A-8AA3-8186F87CCD72}" type="presParOf" srcId="{37996FB0-024D-47AD-A8C6-9F972A1C7458}" destId="{3C637506-5BFC-429B-96B8-9C027DE859F1}" srcOrd="1" destOrd="0" presId="urn:microsoft.com/office/officeart/2005/8/layout/chevron2"/>
    <dgm:cxn modelId="{B669235A-2524-42E9-AEBE-1CA35EF47021}" type="presParOf" srcId="{A6598F7E-FBA5-4AE6-A22D-7FB1FDEF54D5}" destId="{747372B7-4DC2-4A1A-8D9D-68B4C7A3EC68}" srcOrd="1" destOrd="0" presId="urn:microsoft.com/office/officeart/2005/8/layout/chevron2"/>
    <dgm:cxn modelId="{4EB58DC3-837A-48C4-B840-F26D06CCC5C2}" type="presParOf" srcId="{A6598F7E-FBA5-4AE6-A22D-7FB1FDEF54D5}" destId="{E4A1B68B-5934-4DB9-9C28-F58EAE25168B}" srcOrd="2" destOrd="0" presId="urn:microsoft.com/office/officeart/2005/8/layout/chevron2"/>
    <dgm:cxn modelId="{4DC6014E-3C1B-4F77-8C77-B0BB8E4722B3}" type="presParOf" srcId="{E4A1B68B-5934-4DB9-9C28-F58EAE25168B}" destId="{EC7BD307-41B4-4EE2-A525-3209B0258762}" srcOrd="0" destOrd="0" presId="urn:microsoft.com/office/officeart/2005/8/layout/chevron2"/>
    <dgm:cxn modelId="{CDFEB1F6-4706-4F84-9CF1-F051307E0A48}" type="presParOf" srcId="{E4A1B68B-5934-4DB9-9C28-F58EAE25168B}" destId="{47A9BC18-5D74-4073-BB97-F078A97C3EC9}" srcOrd="1" destOrd="0" presId="urn:microsoft.com/office/officeart/2005/8/layout/chevron2"/>
    <dgm:cxn modelId="{28548E5B-768A-43D0-9BB7-B5A2CAA6838D}" type="presParOf" srcId="{A6598F7E-FBA5-4AE6-A22D-7FB1FDEF54D5}" destId="{5DC15764-7638-4AFE-936F-BB46E8CF8B17}" srcOrd="3" destOrd="0" presId="urn:microsoft.com/office/officeart/2005/8/layout/chevron2"/>
    <dgm:cxn modelId="{1A1DC89E-5E88-4B9F-B15A-C18E99F6D95E}" type="presParOf" srcId="{A6598F7E-FBA5-4AE6-A22D-7FB1FDEF54D5}" destId="{BFB214EB-B3BB-40C2-B088-30221CA0ACD1}" srcOrd="4" destOrd="0" presId="urn:microsoft.com/office/officeart/2005/8/layout/chevron2"/>
    <dgm:cxn modelId="{85B1DE6C-F6F3-4651-B732-96664CD6811C}" type="presParOf" srcId="{BFB214EB-B3BB-40C2-B088-30221CA0ACD1}" destId="{F462CE69-BFEE-4138-8D4E-8F0280DF69DA}" srcOrd="0" destOrd="0" presId="urn:microsoft.com/office/officeart/2005/8/layout/chevron2"/>
    <dgm:cxn modelId="{70E2B3BA-85F4-4B97-8419-359600B3F339}" type="presParOf" srcId="{BFB214EB-B3BB-40C2-B088-30221CA0ACD1}" destId="{FC96ABFD-BE0F-4A95-BFBF-42467524F3E4}"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689EB4-DF86-4F95-A74B-AF04EEB84AB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5E820510-5D3E-4665-A492-706AC4470833}">
      <dgm:prSet phldrT="[Text]"/>
      <dgm:spPr/>
      <dgm:t>
        <a:bodyPr/>
        <a:lstStyle/>
        <a:p>
          <a:r>
            <a:rPr lang="en-US"/>
            <a:t>Pre-Arrival</a:t>
          </a:r>
        </a:p>
      </dgm:t>
    </dgm:pt>
    <dgm:pt modelId="{FFD503EC-FE65-4787-8B48-EFD13A6C73AA}" type="parTrans" cxnId="{21C2A90A-CEEC-41A6-91B1-3F45FC5385A3}">
      <dgm:prSet/>
      <dgm:spPr/>
      <dgm:t>
        <a:bodyPr/>
        <a:lstStyle/>
        <a:p>
          <a:endParaRPr lang="en-US"/>
        </a:p>
      </dgm:t>
    </dgm:pt>
    <dgm:pt modelId="{17144BCB-EABD-4637-AD45-6B6EC4372E19}" type="sibTrans" cxnId="{21C2A90A-CEEC-41A6-91B1-3F45FC5385A3}">
      <dgm:prSet/>
      <dgm:spPr/>
      <dgm:t>
        <a:bodyPr/>
        <a:lstStyle/>
        <a:p>
          <a:endParaRPr lang="en-US"/>
        </a:p>
      </dgm:t>
    </dgm:pt>
    <dgm:pt modelId="{FFD1467B-6DE1-4277-AA83-A2F7ACCF6D40}">
      <dgm:prSet phldrT="[Text]"/>
      <dgm:spPr/>
      <dgm:t>
        <a:bodyPr/>
        <a:lstStyle/>
        <a:p>
          <a:r>
            <a:rPr lang="en-US">
              <a:cs typeface="Calibri"/>
            </a:rPr>
            <a:t>Decide on the strengths you want to bring</a:t>
          </a:r>
        </a:p>
      </dgm:t>
    </dgm:pt>
    <dgm:pt modelId="{03FD27A9-137F-4BE9-AA69-35A3EB61AC1E}" type="parTrans" cxnId="{659EFB56-E7CE-4778-B6F1-B51721C2AF31}">
      <dgm:prSet/>
      <dgm:spPr/>
      <dgm:t>
        <a:bodyPr/>
        <a:lstStyle/>
        <a:p>
          <a:endParaRPr lang="en-US"/>
        </a:p>
      </dgm:t>
    </dgm:pt>
    <dgm:pt modelId="{D21432DD-3172-4A52-81A3-92D94057A434}" type="sibTrans" cxnId="{659EFB56-E7CE-4778-B6F1-B51721C2AF31}">
      <dgm:prSet/>
      <dgm:spPr/>
      <dgm:t>
        <a:bodyPr/>
        <a:lstStyle/>
        <a:p>
          <a:endParaRPr lang="en-US"/>
        </a:p>
      </dgm:t>
    </dgm:pt>
    <dgm:pt modelId="{D6422B90-1411-42E2-8BF7-3384C7E7744B}">
      <dgm:prSet phldrT="[Text]"/>
      <dgm:spPr/>
      <dgm:t>
        <a:bodyPr/>
        <a:lstStyle/>
        <a:p>
          <a:r>
            <a:rPr lang="en-US"/>
            <a:t>Orientation</a:t>
          </a:r>
        </a:p>
      </dgm:t>
    </dgm:pt>
    <dgm:pt modelId="{68185FD4-DF8C-4FC2-BC42-7A1268167CAB}" type="parTrans" cxnId="{19FF8882-0AC6-4305-BDEB-1C5DE8237CA7}">
      <dgm:prSet/>
      <dgm:spPr/>
      <dgm:t>
        <a:bodyPr/>
        <a:lstStyle/>
        <a:p>
          <a:endParaRPr lang="en-US"/>
        </a:p>
      </dgm:t>
    </dgm:pt>
    <dgm:pt modelId="{CCB1328D-B730-4BBB-BD81-6B1953EB0686}" type="sibTrans" cxnId="{19FF8882-0AC6-4305-BDEB-1C5DE8237CA7}">
      <dgm:prSet/>
      <dgm:spPr/>
      <dgm:t>
        <a:bodyPr/>
        <a:lstStyle/>
        <a:p>
          <a:endParaRPr lang="en-US"/>
        </a:p>
      </dgm:t>
    </dgm:pt>
    <dgm:pt modelId="{AF18E7A6-BEE1-4EE1-8908-502F0505A3F3}">
      <dgm:prSet phldrT="[Text]"/>
      <dgm:spPr/>
      <dgm:t>
        <a:bodyPr/>
        <a:lstStyle/>
        <a:p>
          <a:r>
            <a:rPr lang="en-US"/>
            <a:t>Check out the courses</a:t>
          </a:r>
        </a:p>
      </dgm:t>
    </dgm:pt>
    <dgm:pt modelId="{A58D4220-1E84-4E30-91CC-AC1DDC5C12C0}" type="parTrans" cxnId="{CE8B09E4-4D93-4AE1-8096-C11B33FA9B53}">
      <dgm:prSet/>
      <dgm:spPr/>
      <dgm:t>
        <a:bodyPr/>
        <a:lstStyle/>
        <a:p>
          <a:endParaRPr lang="en-US"/>
        </a:p>
      </dgm:t>
    </dgm:pt>
    <dgm:pt modelId="{5C5A01AA-EC65-4266-B7B4-5E431975BE38}" type="sibTrans" cxnId="{CE8B09E4-4D93-4AE1-8096-C11B33FA9B53}">
      <dgm:prSet/>
      <dgm:spPr/>
      <dgm:t>
        <a:bodyPr/>
        <a:lstStyle/>
        <a:p>
          <a:endParaRPr lang="en-US"/>
        </a:p>
      </dgm:t>
    </dgm:pt>
    <dgm:pt modelId="{459C1114-2205-40AF-A43A-0E2AA731D423}">
      <dgm:prSet phldrT="[Text]"/>
      <dgm:spPr/>
      <dgm:t>
        <a:bodyPr/>
        <a:lstStyle/>
        <a:p>
          <a:r>
            <a:rPr lang="en-US"/>
            <a:t>Talk to professors</a:t>
          </a:r>
        </a:p>
      </dgm:t>
    </dgm:pt>
    <dgm:pt modelId="{80843FBB-51C8-4718-A7E5-887C4ACF12B4}" type="parTrans" cxnId="{14CC2EC6-1D9F-4F82-AF7E-59D06FBB7090}">
      <dgm:prSet/>
      <dgm:spPr/>
      <dgm:t>
        <a:bodyPr/>
        <a:lstStyle/>
        <a:p>
          <a:endParaRPr lang="en-US"/>
        </a:p>
      </dgm:t>
    </dgm:pt>
    <dgm:pt modelId="{00C1D03B-9E67-480D-B9EC-6C4FA29CE74A}" type="sibTrans" cxnId="{14CC2EC6-1D9F-4F82-AF7E-59D06FBB7090}">
      <dgm:prSet/>
      <dgm:spPr/>
      <dgm:t>
        <a:bodyPr/>
        <a:lstStyle/>
        <a:p>
          <a:endParaRPr lang="en-US"/>
        </a:p>
      </dgm:t>
    </dgm:pt>
    <dgm:pt modelId="{8ECD5D79-0044-4D6F-A2F9-F5D816795A30}">
      <dgm:prSet phldrT="[Text]"/>
      <dgm:spPr/>
      <dgm:t>
        <a:bodyPr/>
        <a:lstStyle/>
        <a:p>
          <a:r>
            <a:rPr lang="en-US">
              <a:cs typeface="Calibri"/>
            </a:rPr>
            <a:t>Sept</a:t>
          </a:r>
          <a:endParaRPr lang="en-US"/>
        </a:p>
      </dgm:t>
    </dgm:pt>
    <dgm:pt modelId="{2B78F55A-0BF4-42CC-BB09-66B6FDCD36BB}" type="sibTrans" cxnId="{25D34598-6154-4223-9C3D-A4422453E73E}">
      <dgm:prSet/>
      <dgm:spPr/>
      <dgm:t>
        <a:bodyPr/>
        <a:lstStyle/>
        <a:p>
          <a:endParaRPr lang="en-US"/>
        </a:p>
      </dgm:t>
    </dgm:pt>
    <dgm:pt modelId="{310EB051-6568-4AD2-BB38-14463D65F54D}" type="parTrans" cxnId="{25D34598-6154-4223-9C3D-A4422453E73E}">
      <dgm:prSet/>
      <dgm:spPr/>
      <dgm:t>
        <a:bodyPr/>
        <a:lstStyle/>
        <a:p>
          <a:endParaRPr lang="en-US"/>
        </a:p>
      </dgm:t>
    </dgm:pt>
    <dgm:pt modelId="{467C3A79-F2B2-40A7-833F-5D43D418E20D}">
      <dgm:prSet phldrT="[Text]"/>
      <dgm:spPr/>
      <dgm:t>
        <a:bodyPr/>
        <a:lstStyle/>
        <a:p>
          <a:r>
            <a:rPr lang="en-US"/>
            <a:t>Check out HIVE newsletter</a:t>
          </a:r>
        </a:p>
      </dgm:t>
    </dgm:pt>
    <dgm:pt modelId="{56CA8A4B-7FBA-488C-AAF2-449A9DC4A5C6}" type="parTrans" cxnId="{F9596152-2329-4EC1-9D50-28A7BAA106C1}">
      <dgm:prSet/>
      <dgm:spPr/>
      <dgm:t>
        <a:bodyPr/>
        <a:lstStyle/>
        <a:p>
          <a:endParaRPr lang="en-US"/>
        </a:p>
      </dgm:t>
    </dgm:pt>
    <dgm:pt modelId="{98499933-3322-4558-93F7-60FD68B455BA}" type="sibTrans" cxnId="{F9596152-2329-4EC1-9D50-28A7BAA106C1}">
      <dgm:prSet/>
      <dgm:spPr/>
      <dgm:t>
        <a:bodyPr/>
        <a:lstStyle/>
        <a:p>
          <a:endParaRPr lang="en-US"/>
        </a:p>
      </dgm:t>
    </dgm:pt>
    <dgm:pt modelId="{17A0E63B-AF8A-4E33-BBBF-E1384733E27C}">
      <dgm:prSet phldrT="[Text]"/>
      <dgm:spPr/>
      <dgm:t>
        <a:bodyPr/>
        <a:lstStyle/>
        <a:p>
          <a:r>
            <a:rPr lang="en-US">
              <a:cs typeface="Calibri"/>
            </a:rPr>
            <a:t>Join </a:t>
          </a:r>
          <a:r>
            <a:rPr lang="en-US" err="1">
              <a:cs typeface="Calibri"/>
            </a:rPr>
            <a:t>LearnLaunch</a:t>
          </a:r>
        </a:p>
      </dgm:t>
    </dgm:pt>
    <dgm:pt modelId="{19265174-2838-4B34-B125-BF92C2B8F98F}" type="parTrans" cxnId="{944C5785-8685-454E-9809-F6AA9DD0213E}">
      <dgm:prSet/>
      <dgm:spPr/>
      <dgm:t>
        <a:bodyPr/>
        <a:lstStyle/>
        <a:p>
          <a:endParaRPr lang="en-US"/>
        </a:p>
      </dgm:t>
    </dgm:pt>
    <dgm:pt modelId="{48447FF9-CC94-45E6-A225-42C6EBFA276B}" type="sibTrans" cxnId="{944C5785-8685-454E-9809-F6AA9DD0213E}">
      <dgm:prSet/>
      <dgm:spPr/>
      <dgm:t>
        <a:bodyPr/>
        <a:lstStyle/>
        <a:p>
          <a:endParaRPr lang="en-US"/>
        </a:p>
      </dgm:t>
    </dgm:pt>
    <dgm:pt modelId="{960EE9B0-03F8-4AAB-9978-537607B28309}">
      <dgm:prSet phldrT="[Text]"/>
      <dgm:spPr/>
      <dgm:t>
        <a:bodyPr/>
        <a:lstStyle/>
        <a:p>
          <a:r>
            <a:rPr lang="en-US"/>
            <a:t>Apply for internships</a:t>
          </a:r>
        </a:p>
      </dgm:t>
    </dgm:pt>
    <dgm:pt modelId="{4AECB945-70C2-49FB-BFC3-6A84BC6CD3E5}" type="parTrans" cxnId="{06A1FD64-0F0F-44C2-A136-594E03540339}">
      <dgm:prSet/>
      <dgm:spPr/>
      <dgm:t>
        <a:bodyPr/>
        <a:lstStyle/>
        <a:p>
          <a:endParaRPr lang="en-US"/>
        </a:p>
      </dgm:t>
    </dgm:pt>
    <dgm:pt modelId="{567F0F6F-D02D-40D1-938B-F278A7A09D18}" type="sibTrans" cxnId="{06A1FD64-0F0F-44C2-A136-594E03540339}">
      <dgm:prSet/>
      <dgm:spPr/>
      <dgm:t>
        <a:bodyPr/>
        <a:lstStyle/>
        <a:p>
          <a:endParaRPr lang="en-US"/>
        </a:p>
      </dgm:t>
    </dgm:pt>
    <dgm:pt modelId="{F0B2D2EB-13E6-460F-99DA-E963F509F6C5}">
      <dgm:prSet phldrT="[Text]"/>
      <dgm:spPr/>
      <dgm:t>
        <a:bodyPr/>
        <a:lstStyle/>
        <a:p>
          <a:r>
            <a:rPr lang="en-US"/>
            <a:t>Visit I-Lab</a:t>
          </a:r>
        </a:p>
      </dgm:t>
    </dgm:pt>
    <dgm:pt modelId="{1AF7EA60-E2AB-4D39-8E0F-E762AC5E346E}" type="parTrans" cxnId="{CC8FF9DA-2813-41F5-8F9A-DCC606F28730}">
      <dgm:prSet/>
      <dgm:spPr/>
      <dgm:t>
        <a:bodyPr/>
        <a:lstStyle/>
        <a:p>
          <a:endParaRPr lang="en-US"/>
        </a:p>
      </dgm:t>
    </dgm:pt>
    <dgm:pt modelId="{481CEECF-FCBA-4013-B97B-6D39B4BDB4E3}" type="sibTrans" cxnId="{CC8FF9DA-2813-41F5-8F9A-DCC606F28730}">
      <dgm:prSet/>
      <dgm:spPr/>
      <dgm:t>
        <a:bodyPr/>
        <a:lstStyle/>
        <a:p>
          <a:endParaRPr lang="en-US"/>
        </a:p>
      </dgm:t>
    </dgm:pt>
    <dgm:pt modelId="{26D551E1-01F7-49A6-B724-3F35128BDC98}">
      <dgm:prSet phldrT="[Text]"/>
      <dgm:spPr/>
      <dgm:t>
        <a:bodyPr/>
        <a:lstStyle/>
        <a:p>
          <a:r>
            <a:rPr lang="en-US">
              <a:cs typeface="Calibri"/>
            </a:rPr>
            <a:t>Reach out to organizations</a:t>
          </a:r>
        </a:p>
      </dgm:t>
    </dgm:pt>
    <dgm:pt modelId="{9D28CC01-9B82-4495-B5C8-B651ED2D0901}" type="parTrans" cxnId="{467EFE26-062D-4161-999D-AB69259C84C8}">
      <dgm:prSet/>
      <dgm:spPr/>
    </dgm:pt>
    <dgm:pt modelId="{020668F1-15CE-4686-9DED-F5BFA8B384F3}" type="sibTrans" cxnId="{467EFE26-062D-4161-999D-AB69259C84C8}">
      <dgm:prSet/>
      <dgm:spPr/>
    </dgm:pt>
    <dgm:pt modelId="{00E284DA-96F2-4CD7-A644-D4DF77DAC96F}">
      <dgm:prSet phldrT="[Text]"/>
      <dgm:spPr/>
      <dgm:t>
        <a:bodyPr/>
        <a:lstStyle/>
        <a:p>
          <a:r>
            <a:rPr lang="en-US">
              <a:cs typeface="Calibri"/>
            </a:rPr>
            <a:t>Engage on the Hub to create your network</a:t>
          </a:r>
        </a:p>
      </dgm:t>
    </dgm:pt>
    <dgm:pt modelId="{491A6A1C-9FC4-4354-B1BC-26BCBFD4F089}" type="parTrans" cxnId="{1BD4CBEB-9ADB-4D47-92E5-F38B04B7D119}">
      <dgm:prSet/>
      <dgm:spPr/>
    </dgm:pt>
    <dgm:pt modelId="{45CF4618-5119-44FE-915D-B932D0A0E303}" type="sibTrans" cxnId="{1BD4CBEB-9ADB-4D47-92E5-F38B04B7D119}">
      <dgm:prSet/>
      <dgm:spPr/>
    </dgm:pt>
    <dgm:pt modelId="{6BD85D97-3950-4D65-8FA4-2889E9259940}">
      <dgm:prSet phldrT="[Text]"/>
      <dgm:spPr/>
      <dgm:t>
        <a:bodyPr/>
        <a:lstStyle/>
        <a:p>
          <a:r>
            <a:rPr lang="en-US">
              <a:cs typeface="Calibri"/>
            </a:rPr>
            <a:t>Researching areas that fill your gaps in experience</a:t>
          </a:r>
        </a:p>
      </dgm:t>
    </dgm:pt>
    <dgm:pt modelId="{337210E4-2496-43FA-A5B5-800BCA417C76}" type="parTrans" cxnId="{F8EE8E32-85AF-4ECF-A96A-2687E482B5B2}">
      <dgm:prSet/>
      <dgm:spPr/>
    </dgm:pt>
    <dgm:pt modelId="{9E3F9678-CDC9-4945-97ED-57C0F5703E3A}" type="sibTrans" cxnId="{F8EE8E32-85AF-4ECF-A96A-2687E482B5B2}">
      <dgm:prSet/>
      <dgm:spPr/>
    </dgm:pt>
    <dgm:pt modelId="{44783903-AA56-41F8-A180-56247772DB59}">
      <dgm:prSet phldrT="[Text]"/>
      <dgm:spPr/>
      <dgm:t>
        <a:bodyPr/>
        <a:lstStyle/>
        <a:p>
          <a:r>
            <a:rPr lang="en-US">
              <a:cs typeface="Calibri"/>
            </a:rPr>
            <a:t>Attend </a:t>
          </a:r>
          <a:r>
            <a:rPr lang="en-US" err="1">
              <a:cs typeface="Calibri"/>
            </a:rPr>
            <a:t>iLab</a:t>
          </a:r>
          <a:r>
            <a:rPr lang="en-US">
              <a:cs typeface="Calibri"/>
            </a:rPr>
            <a:t> webinar</a:t>
          </a:r>
        </a:p>
      </dgm:t>
    </dgm:pt>
    <dgm:pt modelId="{7AFC35D9-AC8A-41A2-A808-F730BBC0A1BD}" type="parTrans" cxnId="{22305226-9FAB-4207-8CDD-46B2E5F7DAF7}">
      <dgm:prSet/>
      <dgm:spPr/>
    </dgm:pt>
    <dgm:pt modelId="{7B4BFA5C-3BAF-48B9-96A3-11874B7E1EED}" type="sibTrans" cxnId="{22305226-9FAB-4207-8CDD-46B2E5F7DAF7}">
      <dgm:prSet/>
      <dgm:spPr/>
    </dgm:pt>
    <dgm:pt modelId="{9384A70E-D7D3-4452-A8C6-C7D9F7BBAD34}">
      <dgm:prSet phldrT="[Text]"/>
      <dgm:spPr/>
      <dgm:t>
        <a:bodyPr/>
        <a:lstStyle/>
        <a:p>
          <a:r>
            <a:rPr lang="en-US">
              <a:cs typeface="Calibri"/>
            </a:rPr>
            <a:t>Determine what stage of startup you want to join</a:t>
          </a:r>
        </a:p>
      </dgm:t>
    </dgm:pt>
    <dgm:pt modelId="{D9BE22E2-1DAF-499E-94B5-03713D9F58FD}" type="parTrans" cxnId="{6D31CD11-9DAF-4174-8728-C2E5A2AD154B}">
      <dgm:prSet/>
      <dgm:spPr/>
    </dgm:pt>
    <dgm:pt modelId="{1E0B21D2-2634-408F-A002-DEE5635032DE}" type="sibTrans" cxnId="{6D31CD11-9DAF-4174-8728-C2E5A2AD154B}">
      <dgm:prSet/>
      <dgm:spPr/>
    </dgm:pt>
    <dgm:pt modelId="{A6598F7E-FBA5-4AE6-A22D-7FB1FDEF54D5}" type="pres">
      <dgm:prSet presAssocID="{DB689EB4-DF86-4F95-A74B-AF04EEB84ABF}" presName="linearFlow" presStyleCnt="0">
        <dgm:presLayoutVars>
          <dgm:dir/>
          <dgm:animLvl val="lvl"/>
          <dgm:resizeHandles val="exact"/>
        </dgm:presLayoutVars>
      </dgm:prSet>
      <dgm:spPr/>
    </dgm:pt>
    <dgm:pt modelId="{37996FB0-024D-47AD-A8C6-9F972A1C7458}" type="pres">
      <dgm:prSet presAssocID="{5E820510-5D3E-4665-A492-706AC4470833}" presName="composite" presStyleCnt="0"/>
      <dgm:spPr/>
    </dgm:pt>
    <dgm:pt modelId="{9517FD4C-F518-4B03-A07B-0621A4EE99B7}" type="pres">
      <dgm:prSet presAssocID="{5E820510-5D3E-4665-A492-706AC4470833}" presName="parentText" presStyleLbl="alignNode1" presStyleIdx="0" presStyleCnt="3">
        <dgm:presLayoutVars>
          <dgm:chMax val="1"/>
          <dgm:bulletEnabled val="1"/>
        </dgm:presLayoutVars>
      </dgm:prSet>
      <dgm:spPr/>
    </dgm:pt>
    <dgm:pt modelId="{3C637506-5BFC-429B-96B8-9C027DE859F1}" type="pres">
      <dgm:prSet presAssocID="{5E820510-5D3E-4665-A492-706AC4470833}" presName="descendantText" presStyleLbl="alignAcc1" presStyleIdx="0" presStyleCnt="3">
        <dgm:presLayoutVars>
          <dgm:bulletEnabled val="1"/>
        </dgm:presLayoutVars>
      </dgm:prSet>
      <dgm:spPr/>
    </dgm:pt>
    <dgm:pt modelId="{747372B7-4DC2-4A1A-8D9D-68B4C7A3EC68}" type="pres">
      <dgm:prSet presAssocID="{17144BCB-EABD-4637-AD45-6B6EC4372E19}" presName="sp" presStyleCnt="0"/>
      <dgm:spPr/>
    </dgm:pt>
    <dgm:pt modelId="{E4A1B68B-5934-4DB9-9C28-F58EAE25168B}" type="pres">
      <dgm:prSet presAssocID="{D6422B90-1411-42E2-8BF7-3384C7E7744B}" presName="composite" presStyleCnt="0"/>
      <dgm:spPr/>
    </dgm:pt>
    <dgm:pt modelId="{EC7BD307-41B4-4EE2-A525-3209B0258762}" type="pres">
      <dgm:prSet presAssocID="{D6422B90-1411-42E2-8BF7-3384C7E7744B}" presName="parentText" presStyleLbl="alignNode1" presStyleIdx="1" presStyleCnt="3">
        <dgm:presLayoutVars>
          <dgm:chMax val="1"/>
          <dgm:bulletEnabled val="1"/>
        </dgm:presLayoutVars>
      </dgm:prSet>
      <dgm:spPr/>
    </dgm:pt>
    <dgm:pt modelId="{47A9BC18-5D74-4073-BB97-F078A97C3EC9}" type="pres">
      <dgm:prSet presAssocID="{D6422B90-1411-42E2-8BF7-3384C7E7744B}" presName="descendantText" presStyleLbl="alignAcc1" presStyleIdx="1" presStyleCnt="3">
        <dgm:presLayoutVars>
          <dgm:bulletEnabled val="1"/>
        </dgm:presLayoutVars>
      </dgm:prSet>
      <dgm:spPr/>
    </dgm:pt>
    <dgm:pt modelId="{5DC15764-7638-4AFE-936F-BB46E8CF8B17}" type="pres">
      <dgm:prSet presAssocID="{CCB1328D-B730-4BBB-BD81-6B1953EB0686}" presName="sp" presStyleCnt="0"/>
      <dgm:spPr/>
    </dgm:pt>
    <dgm:pt modelId="{BFB214EB-B3BB-40C2-B088-30221CA0ACD1}" type="pres">
      <dgm:prSet presAssocID="{8ECD5D79-0044-4D6F-A2F9-F5D816795A30}" presName="composite" presStyleCnt="0"/>
      <dgm:spPr/>
    </dgm:pt>
    <dgm:pt modelId="{F462CE69-BFEE-4138-8D4E-8F0280DF69DA}" type="pres">
      <dgm:prSet presAssocID="{8ECD5D79-0044-4D6F-A2F9-F5D816795A30}" presName="parentText" presStyleLbl="alignNode1" presStyleIdx="2" presStyleCnt="3">
        <dgm:presLayoutVars>
          <dgm:chMax val="1"/>
          <dgm:bulletEnabled val="1"/>
        </dgm:presLayoutVars>
      </dgm:prSet>
      <dgm:spPr/>
    </dgm:pt>
    <dgm:pt modelId="{FC96ABFD-BE0F-4A95-BFBF-42467524F3E4}" type="pres">
      <dgm:prSet presAssocID="{8ECD5D79-0044-4D6F-A2F9-F5D816795A30}" presName="descendantText" presStyleLbl="alignAcc1" presStyleIdx="2" presStyleCnt="3">
        <dgm:presLayoutVars>
          <dgm:bulletEnabled val="1"/>
        </dgm:presLayoutVars>
      </dgm:prSet>
      <dgm:spPr/>
    </dgm:pt>
  </dgm:ptLst>
  <dgm:cxnLst>
    <dgm:cxn modelId="{21C2A90A-CEEC-41A6-91B1-3F45FC5385A3}" srcId="{DB689EB4-DF86-4F95-A74B-AF04EEB84ABF}" destId="{5E820510-5D3E-4665-A492-706AC4470833}" srcOrd="0" destOrd="0" parTransId="{FFD503EC-FE65-4787-8B48-EFD13A6C73AA}" sibTransId="{17144BCB-EABD-4637-AD45-6B6EC4372E19}"/>
    <dgm:cxn modelId="{6D31CD11-9DAF-4174-8728-C2E5A2AD154B}" srcId="{8ECD5D79-0044-4D6F-A2F9-F5D816795A30}" destId="{9384A70E-D7D3-4452-A8C6-C7D9F7BBAD34}" srcOrd="2" destOrd="0" parTransId="{D9BE22E2-1DAF-499E-94B5-03713D9F58FD}" sibTransId="{1E0B21D2-2634-408F-A002-DEE5635032DE}"/>
    <dgm:cxn modelId="{8244521F-1E9E-4BC7-A7C0-93D278B0BF28}" type="presOf" srcId="{44783903-AA56-41F8-A180-56247772DB59}" destId="{3C637506-5BFC-429B-96B8-9C027DE859F1}" srcOrd="0" destOrd="3" presId="urn:microsoft.com/office/officeart/2005/8/layout/chevron2"/>
    <dgm:cxn modelId="{BAE07423-676B-49D6-83A2-098EB7377026}" type="presOf" srcId="{9384A70E-D7D3-4452-A8C6-C7D9F7BBAD34}" destId="{FC96ABFD-BE0F-4A95-BFBF-42467524F3E4}" srcOrd="0" destOrd="2" presId="urn:microsoft.com/office/officeart/2005/8/layout/chevron2"/>
    <dgm:cxn modelId="{22305226-9FAB-4207-8CDD-46B2E5F7DAF7}" srcId="{5E820510-5D3E-4665-A492-706AC4470833}" destId="{44783903-AA56-41F8-A180-56247772DB59}" srcOrd="3" destOrd="0" parTransId="{7AFC35D9-AC8A-41A2-A808-F730BBC0A1BD}" sibTransId="{7B4BFA5C-3BAF-48B9-96A3-11874B7E1EED}"/>
    <dgm:cxn modelId="{467EFE26-062D-4161-999D-AB69259C84C8}" srcId="{8ECD5D79-0044-4D6F-A2F9-F5D816795A30}" destId="{26D551E1-01F7-49A6-B724-3F35128BDC98}" srcOrd="3" destOrd="0" parTransId="{9D28CC01-9B82-4495-B5C8-B651ED2D0901}" sibTransId="{020668F1-15CE-4686-9DED-F5BFA8B384F3}"/>
    <dgm:cxn modelId="{F8EE8E32-85AF-4ECF-A96A-2687E482B5B2}" srcId="{5E820510-5D3E-4665-A492-706AC4470833}" destId="{6BD85D97-3950-4D65-8FA4-2889E9259940}" srcOrd="2" destOrd="0" parTransId="{337210E4-2496-43FA-A5B5-800BCA417C76}" sibTransId="{9E3F9678-CDC9-4945-97ED-57C0F5703E3A}"/>
    <dgm:cxn modelId="{D6922B38-6B0C-4B2B-B355-06A96EE246BF}" type="presOf" srcId="{DB689EB4-DF86-4F95-A74B-AF04EEB84ABF}" destId="{A6598F7E-FBA5-4AE6-A22D-7FB1FDEF54D5}" srcOrd="0" destOrd="0" presId="urn:microsoft.com/office/officeart/2005/8/layout/chevron2"/>
    <dgm:cxn modelId="{E8F60539-70D2-4265-99D6-30BB52F8927C}" type="presOf" srcId="{960EE9B0-03F8-4AAB-9978-537607B28309}" destId="{47A9BC18-5D74-4073-BB97-F078A97C3EC9}" srcOrd="0" destOrd="1" presId="urn:microsoft.com/office/officeart/2005/8/layout/chevron2"/>
    <dgm:cxn modelId="{06A1FD64-0F0F-44C2-A136-594E03540339}" srcId="{D6422B90-1411-42E2-8BF7-3384C7E7744B}" destId="{960EE9B0-03F8-4AAB-9978-537607B28309}" srcOrd="1" destOrd="0" parTransId="{4AECB945-70C2-49FB-BFC3-6A84BC6CD3E5}" sibTransId="{567F0F6F-D02D-40D1-938B-F278A7A09D18}"/>
    <dgm:cxn modelId="{F9596152-2329-4EC1-9D50-28A7BAA106C1}" srcId="{8ECD5D79-0044-4D6F-A2F9-F5D816795A30}" destId="{467C3A79-F2B2-40A7-833F-5D43D418E20D}" srcOrd="0" destOrd="0" parTransId="{56CA8A4B-7FBA-488C-AAF2-449A9DC4A5C6}" sibTransId="{98499933-3322-4558-93F7-60FD68B455BA}"/>
    <dgm:cxn modelId="{FB844576-4F73-4E2C-AD7B-CEB7D76B0E74}" type="presOf" srcId="{6BD85D97-3950-4D65-8FA4-2889E9259940}" destId="{3C637506-5BFC-429B-96B8-9C027DE859F1}" srcOrd="0" destOrd="2" presId="urn:microsoft.com/office/officeart/2005/8/layout/chevron2"/>
    <dgm:cxn modelId="{659EFB56-E7CE-4778-B6F1-B51721C2AF31}" srcId="{5E820510-5D3E-4665-A492-706AC4470833}" destId="{FFD1467B-6DE1-4277-AA83-A2F7ACCF6D40}" srcOrd="0" destOrd="0" parTransId="{03FD27A9-137F-4BE9-AA69-35A3EB61AC1E}" sibTransId="{D21432DD-3172-4A52-81A3-92D94057A434}"/>
    <dgm:cxn modelId="{1F0C6779-E2EC-407F-AE17-7F55D8CDF5EE}" type="presOf" srcId="{AF18E7A6-BEE1-4EE1-8908-502F0505A3F3}" destId="{47A9BC18-5D74-4073-BB97-F078A97C3EC9}" srcOrd="0" destOrd="0" presId="urn:microsoft.com/office/officeart/2005/8/layout/chevron2"/>
    <dgm:cxn modelId="{19FF8882-0AC6-4305-BDEB-1C5DE8237CA7}" srcId="{DB689EB4-DF86-4F95-A74B-AF04EEB84ABF}" destId="{D6422B90-1411-42E2-8BF7-3384C7E7744B}" srcOrd="1" destOrd="0" parTransId="{68185FD4-DF8C-4FC2-BC42-7A1268167CAB}" sibTransId="{CCB1328D-B730-4BBB-BD81-6B1953EB0686}"/>
    <dgm:cxn modelId="{F69D4885-39C7-4C02-83AD-E80D62B3EDB4}" type="presOf" srcId="{17A0E63B-AF8A-4E33-BBBF-E1384733E27C}" destId="{FC96ABFD-BE0F-4A95-BFBF-42467524F3E4}" srcOrd="0" destOrd="1" presId="urn:microsoft.com/office/officeart/2005/8/layout/chevron2"/>
    <dgm:cxn modelId="{944C5785-8685-454E-9809-F6AA9DD0213E}" srcId="{8ECD5D79-0044-4D6F-A2F9-F5D816795A30}" destId="{17A0E63B-AF8A-4E33-BBBF-E1384733E27C}" srcOrd="1" destOrd="0" parTransId="{19265174-2838-4B34-B125-BF92C2B8F98F}" sibTransId="{48447FF9-CC94-45E6-A225-42C6EBFA276B}"/>
    <dgm:cxn modelId="{F699C68A-2659-4BCC-B98D-5C2EEEE5EA49}" type="presOf" srcId="{00E284DA-96F2-4CD7-A644-D4DF77DAC96F}" destId="{3C637506-5BFC-429B-96B8-9C027DE859F1}" srcOrd="0" destOrd="1" presId="urn:microsoft.com/office/officeart/2005/8/layout/chevron2"/>
    <dgm:cxn modelId="{0D592E8F-DBF6-466C-B15B-EC1B2C3E42B6}" type="presOf" srcId="{467C3A79-F2B2-40A7-833F-5D43D418E20D}" destId="{FC96ABFD-BE0F-4A95-BFBF-42467524F3E4}" srcOrd="0" destOrd="0" presId="urn:microsoft.com/office/officeart/2005/8/layout/chevron2"/>
    <dgm:cxn modelId="{EE3E0196-72EF-4142-89DD-5CCF1ECC5C98}" type="presOf" srcId="{459C1114-2205-40AF-A43A-0E2AA731D423}" destId="{47A9BC18-5D74-4073-BB97-F078A97C3EC9}" srcOrd="0" destOrd="2" presId="urn:microsoft.com/office/officeart/2005/8/layout/chevron2"/>
    <dgm:cxn modelId="{25D34598-6154-4223-9C3D-A4422453E73E}" srcId="{DB689EB4-DF86-4F95-A74B-AF04EEB84ABF}" destId="{8ECD5D79-0044-4D6F-A2F9-F5D816795A30}" srcOrd="2" destOrd="0" parTransId="{310EB051-6568-4AD2-BB38-14463D65F54D}" sibTransId="{2B78F55A-0BF4-42CC-BB09-66B6FDCD36BB}"/>
    <dgm:cxn modelId="{C9573B9A-20C6-4222-8DC6-CDB3C674EFB5}" type="presOf" srcId="{D6422B90-1411-42E2-8BF7-3384C7E7744B}" destId="{EC7BD307-41B4-4EE2-A525-3209B0258762}" srcOrd="0" destOrd="0" presId="urn:microsoft.com/office/officeart/2005/8/layout/chevron2"/>
    <dgm:cxn modelId="{860A48BC-A912-46AF-8A6D-FE86A356553A}" type="presOf" srcId="{FFD1467B-6DE1-4277-AA83-A2F7ACCF6D40}" destId="{3C637506-5BFC-429B-96B8-9C027DE859F1}" srcOrd="0" destOrd="0" presId="urn:microsoft.com/office/officeart/2005/8/layout/chevron2"/>
    <dgm:cxn modelId="{2E8068BE-E2F0-44F9-862B-6FD7511417BA}" type="presOf" srcId="{F0B2D2EB-13E6-460F-99DA-E963F509F6C5}" destId="{47A9BC18-5D74-4073-BB97-F078A97C3EC9}" srcOrd="0" destOrd="3" presId="urn:microsoft.com/office/officeart/2005/8/layout/chevron2"/>
    <dgm:cxn modelId="{14CC2EC6-1D9F-4F82-AF7E-59D06FBB7090}" srcId="{D6422B90-1411-42E2-8BF7-3384C7E7744B}" destId="{459C1114-2205-40AF-A43A-0E2AA731D423}" srcOrd="2" destOrd="0" parTransId="{80843FBB-51C8-4718-A7E5-887C4ACF12B4}" sibTransId="{00C1D03B-9E67-480D-B9EC-6C4FA29CE74A}"/>
    <dgm:cxn modelId="{6F7867D3-390B-4034-921A-3BE62096F726}" type="presOf" srcId="{26D551E1-01F7-49A6-B724-3F35128BDC98}" destId="{FC96ABFD-BE0F-4A95-BFBF-42467524F3E4}" srcOrd="0" destOrd="3" presId="urn:microsoft.com/office/officeart/2005/8/layout/chevron2"/>
    <dgm:cxn modelId="{24B935D7-383A-4D63-906F-A899CBC72082}" type="presOf" srcId="{5E820510-5D3E-4665-A492-706AC4470833}" destId="{9517FD4C-F518-4B03-A07B-0621A4EE99B7}" srcOrd="0" destOrd="0" presId="urn:microsoft.com/office/officeart/2005/8/layout/chevron2"/>
    <dgm:cxn modelId="{CC8FF9DA-2813-41F5-8F9A-DCC606F28730}" srcId="{D6422B90-1411-42E2-8BF7-3384C7E7744B}" destId="{F0B2D2EB-13E6-460F-99DA-E963F509F6C5}" srcOrd="3" destOrd="0" parTransId="{1AF7EA60-E2AB-4D39-8E0F-E762AC5E346E}" sibTransId="{481CEECF-FCBA-4013-B97B-6D39B4BDB4E3}"/>
    <dgm:cxn modelId="{6A32E4E0-8F78-4B7A-8533-D68759480E1E}" type="presOf" srcId="{8ECD5D79-0044-4D6F-A2F9-F5D816795A30}" destId="{F462CE69-BFEE-4138-8D4E-8F0280DF69DA}" srcOrd="0" destOrd="0" presId="urn:microsoft.com/office/officeart/2005/8/layout/chevron2"/>
    <dgm:cxn modelId="{CE8B09E4-4D93-4AE1-8096-C11B33FA9B53}" srcId="{D6422B90-1411-42E2-8BF7-3384C7E7744B}" destId="{AF18E7A6-BEE1-4EE1-8908-502F0505A3F3}" srcOrd="0" destOrd="0" parTransId="{A58D4220-1E84-4E30-91CC-AC1DDC5C12C0}" sibTransId="{5C5A01AA-EC65-4266-B7B4-5E431975BE38}"/>
    <dgm:cxn modelId="{1BD4CBEB-9ADB-4D47-92E5-F38B04B7D119}" srcId="{5E820510-5D3E-4665-A492-706AC4470833}" destId="{00E284DA-96F2-4CD7-A644-D4DF77DAC96F}" srcOrd="1" destOrd="0" parTransId="{491A6A1C-9FC4-4354-B1BC-26BCBFD4F089}" sibTransId="{45CF4618-5119-44FE-915D-B932D0A0E303}"/>
    <dgm:cxn modelId="{148F9941-069E-4BC1-BE66-7B86FBFD8602}" type="presParOf" srcId="{A6598F7E-FBA5-4AE6-A22D-7FB1FDEF54D5}" destId="{37996FB0-024D-47AD-A8C6-9F972A1C7458}" srcOrd="0" destOrd="0" presId="urn:microsoft.com/office/officeart/2005/8/layout/chevron2"/>
    <dgm:cxn modelId="{972239A7-611C-424D-B30E-1AC26EF85115}" type="presParOf" srcId="{37996FB0-024D-47AD-A8C6-9F972A1C7458}" destId="{9517FD4C-F518-4B03-A07B-0621A4EE99B7}" srcOrd="0" destOrd="0" presId="urn:microsoft.com/office/officeart/2005/8/layout/chevron2"/>
    <dgm:cxn modelId="{108E8323-32CF-457A-8AA3-8186F87CCD72}" type="presParOf" srcId="{37996FB0-024D-47AD-A8C6-9F972A1C7458}" destId="{3C637506-5BFC-429B-96B8-9C027DE859F1}" srcOrd="1" destOrd="0" presId="urn:microsoft.com/office/officeart/2005/8/layout/chevron2"/>
    <dgm:cxn modelId="{B669235A-2524-42E9-AEBE-1CA35EF47021}" type="presParOf" srcId="{A6598F7E-FBA5-4AE6-A22D-7FB1FDEF54D5}" destId="{747372B7-4DC2-4A1A-8D9D-68B4C7A3EC68}" srcOrd="1" destOrd="0" presId="urn:microsoft.com/office/officeart/2005/8/layout/chevron2"/>
    <dgm:cxn modelId="{4EB58DC3-837A-48C4-B840-F26D06CCC5C2}" type="presParOf" srcId="{A6598F7E-FBA5-4AE6-A22D-7FB1FDEF54D5}" destId="{E4A1B68B-5934-4DB9-9C28-F58EAE25168B}" srcOrd="2" destOrd="0" presId="urn:microsoft.com/office/officeart/2005/8/layout/chevron2"/>
    <dgm:cxn modelId="{4DC6014E-3C1B-4F77-8C77-B0BB8E4722B3}" type="presParOf" srcId="{E4A1B68B-5934-4DB9-9C28-F58EAE25168B}" destId="{EC7BD307-41B4-4EE2-A525-3209B0258762}" srcOrd="0" destOrd="0" presId="urn:microsoft.com/office/officeart/2005/8/layout/chevron2"/>
    <dgm:cxn modelId="{CDFEB1F6-4706-4F84-9CF1-F051307E0A48}" type="presParOf" srcId="{E4A1B68B-5934-4DB9-9C28-F58EAE25168B}" destId="{47A9BC18-5D74-4073-BB97-F078A97C3EC9}" srcOrd="1" destOrd="0" presId="urn:microsoft.com/office/officeart/2005/8/layout/chevron2"/>
    <dgm:cxn modelId="{28548E5B-768A-43D0-9BB7-B5A2CAA6838D}" type="presParOf" srcId="{A6598F7E-FBA5-4AE6-A22D-7FB1FDEF54D5}" destId="{5DC15764-7638-4AFE-936F-BB46E8CF8B17}" srcOrd="3" destOrd="0" presId="urn:microsoft.com/office/officeart/2005/8/layout/chevron2"/>
    <dgm:cxn modelId="{1A1DC89E-5E88-4B9F-B15A-C18E99F6D95E}" type="presParOf" srcId="{A6598F7E-FBA5-4AE6-A22D-7FB1FDEF54D5}" destId="{BFB214EB-B3BB-40C2-B088-30221CA0ACD1}" srcOrd="4" destOrd="0" presId="urn:microsoft.com/office/officeart/2005/8/layout/chevron2"/>
    <dgm:cxn modelId="{85B1DE6C-F6F3-4651-B732-96664CD6811C}" type="presParOf" srcId="{BFB214EB-B3BB-40C2-B088-30221CA0ACD1}" destId="{F462CE69-BFEE-4138-8D4E-8F0280DF69DA}" srcOrd="0" destOrd="0" presId="urn:microsoft.com/office/officeart/2005/8/layout/chevron2"/>
    <dgm:cxn modelId="{70E2B3BA-85F4-4B97-8419-359600B3F339}" type="presParOf" srcId="{BFB214EB-B3BB-40C2-B088-30221CA0ACD1}" destId="{FC96ABFD-BE0F-4A95-BFBF-42467524F3E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689EB4-DF86-4F95-A74B-AF04EEB84AB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5E820510-5D3E-4665-A492-706AC4470833}">
      <dgm:prSet phldrT="[Text]" custT="1"/>
      <dgm:spPr/>
      <dgm:t>
        <a:bodyPr/>
        <a:lstStyle/>
        <a:p>
          <a:r>
            <a:rPr lang="en-US" sz="1900">
              <a:cs typeface="Calibri"/>
            </a:rPr>
            <a:t>Jan-Feb</a:t>
          </a:r>
        </a:p>
      </dgm:t>
    </dgm:pt>
    <dgm:pt modelId="{FFD503EC-FE65-4787-8B48-EFD13A6C73AA}" type="parTrans" cxnId="{21C2A90A-CEEC-41A6-91B1-3F45FC5385A3}">
      <dgm:prSet/>
      <dgm:spPr/>
      <dgm:t>
        <a:bodyPr/>
        <a:lstStyle/>
        <a:p>
          <a:endParaRPr lang="en-US"/>
        </a:p>
      </dgm:t>
    </dgm:pt>
    <dgm:pt modelId="{17144BCB-EABD-4637-AD45-6B6EC4372E19}" type="sibTrans" cxnId="{21C2A90A-CEEC-41A6-91B1-3F45FC5385A3}">
      <dgm:prSet/>
      <dgm:spPr/>
      <dgm:t>
        <a:bodyPr/>
        <a:lstStyle/>
        <a:p>
          <a:endParaRPr lang="en-US"/>
        </a:p>
      </dgm:t>
    </dgm:pt>
    <dgm:pt modelId="{D6422B90-1411-42E2-8BF7-3384C7E7744B}">
      <dgm:prSet phldrT="[Text]" custT="1"/>
      <dgm:spPr/>
      <dgm:t>
        <a:bodyPr/>
        <a:lstStyle/>
        <a:p>
          <a:r>
            <a:rPr lang="en-US" sz="1900">
              <a:cs typeface="Calibri"/>
            </a:rPr>
            <a:t>March-May</a:t>
          </a:r>
        </a:p>
      </dgm:t>
    </dgm:pt>
    <dgm:pt modelId="{68185FD4-DF8C-4FC2-BC42-7A1268167CAB}" type="parTrans" cxnId="{19FF8882-0AC6-4305-BDEB-1C5DE8237CA7}">
      <dgm:prSet/>
      <dgm:spPr/>
      <dgm:t>
        <a:bodyPr/>
        <a:lstStyle/>
        <a:p>
          <a:endParaRPr lang="en-US"/>
        </a:p>
      </dgm:t>
    </dgm:pt>
    <dgm:pt modelId="{CCB1328D-B730-4BBB-BD81-6B1953EB0686}" type="sibTrans" cxnId="{19FF8882-0AC6-4305-BDEB-1C5DE8237CA7}">
      <dgm:prSet/>
      <dgm:spPr/>
      <dgm:t>
        <a:bodyPr/>
        <a:lstStyle/>
        <a:p>
          <a:endParaRPr lang="en-US"/>
        </a:p>
      </dgm:t>
    </dgm:pt>
    <dgm:pt modelId="{AF18E7A6-BEE1-4EE1-8908-502F0505A3F3}">
      <dgm:prSet phldrT="[Text]"/>
      <dgm:spPr/>
      <dgm:t>
        <a:bodyPr/>
        <a:lstStyle/>
        <a:p>
          <a:r>
            <a:rPr lang="en-US">
              <a:cs typeface="Calibri"/>
            </a:rPr>
            <a:t>Apply to funders</a:t>
          </a:r>
        </a:p>
      </dgm:t>
    </dgm:pt>
    <dgm:pt modelId="{A58D4220-1E84-4E30-91CC-AC1DDC5C12C0}" type="parTrans" cxnId="{CE8B09E4-4D93-4AE1-8096-C11B33FA9B53}">
      <dgm:prSet/>
      <dgm:spPr/>
      <dgm:t>
        <a:bodyPr/>
        <a:lstStyle/>
        <a:p>
          <a:endParaRPr lang="en-US"/>
        </a:p>
      </dgm:t>
    </dgm:pt>
    <dgm:pt modelId="{5C5A01AA-EC65-4266-B7B4-5E431975BE38}" type="sibTrans" cxnId="{CE8B09E4-4D93-4AE1-8096-C11B33FA9B53}">
      <dgm:prSet/>
      <dgm:spPr/>
      <dgm:t>
        <a:bodyPr/>
        <a:lstStyle/>
        <a:p>
          <a:endParaRPr lang="en-US"/>
        </a:p>
      </dgm:t>
    </dgm:pt>
    <dgm:pt modelId="{8ECD5D79-0044-4D6F-A2F9-F5D816795A30}">
      <dgm:prSet phldrT="[Text]" custT="1"/>
      <dgm:spPr/>
      <dgm:t>
        <a:bodyPr/>
        <a:lstStyle/>
        <a:p>
          <a:r>
            <a:rPr lang="en-US" sz="1900">
              <a:cs typeface="Calibri"/>
            </a:rPr>
            <a:t>April-June</a:t>
          </a:r>
        </a:p>
      </dgm:t>
    </dgm:pt>
    <dgm:pt modelId="{2B78F55A-0BF4-42CC-BB09-66B6FDCD36BB}" type="sibTrans" cxnId="{25D34598-6154-4223-9C3D-A4422453E73E}">
      <dgm:prSet/>
      <dgm:spPr/>
      <dgm:t>
        <a:bodyPr/>
        <a:lstStyle/>
        <a:p>
          <a:endParaRPr lang="en-US"/>
        </a:p>
      </dgm:t>
    </dgm:pt>
    <dgm:pt modelId="{310EB051-6568-4AD2-BB38-14463D65F54D}" type="parTrans" cxnId="{25D34598-6154-4223-9C3D-A4422453E73E}">
      <dgm:prSet/>
      <dgm:spPr/>
      <dgm:t>
        <a:bodyPr/>
        <a:lstStyle/>
        <a:p>
          <a:endParaRPr lang="en-US"/>
        </a:p>
      </dgm:t>
    </dgm:pt>
    <dgm:pt modelId="{81D0AC2D-FCDA-47FE-8C76-2B41993AD6B7}">
      <dgm:prSet phldrT="[Text]"/>
      <dgm:spPr/>
      <dgm:t>
        <a:bodyPr/>
        <a:lstStyle/>
        <a:p>
          <a:r>
            <a:rPr lang="en-US">
              <a:cs typeface="Calibri"/>
            </a:rPr>
            <a:t>Apply to startups</a:t>
          </a:r>
        </a:p>
      </dgm:t>
    </dgm:pt>
    <dgm:pt modelId="{1D241BB7-A9E6-42F6-8C75-DD7CA563C7DD}" type="sibTrans" cxnId="{3825FBB4-7DED-4E07-8694-DAF25CA6335C}">
      <dgm:prSet/>
      <dgm:spPr/>
      <dgm:t>
        <a:bodyPr/>
        <a:lstStyle/>
        <a:p>
          <a:endParaRPr lang="en-US"/>
        </a:p>
      </dgm:t>
    </dgm:pt>
    <dgm:pt modelId="{4D4236A3-AE14-4587-83BC-87FD7F2C9B7C}" type="parTrans" cxnId="{3825FBB4-7DED-4E07-8694-DAF25CA6335C}">
      <dgm:prSet/>
      <dgm:spPr/>
      <dgm:t>
        <a:bodyPr/>
        <a:lstStyle/>
        <a:p>
          <a:endParaRPr lang="en-US"/>
        </a:p>
      </dgm:t>
    </dgm:pt>
    <dgm:pt modelId="{E9E02109-4A41-462E-AF57-35F60EE8D1FC}">
      <dgm:prSet/>
      <dgm:spPr/>
      <dgm:t>
        <a:bodyPr/>
        <a:lstStyle/>
        <a:p>
          <a:r>
            <a:rPr lang="en-US">
              <a:cs typeface="Calibri"/>
            </a:rPr>
            <a:t>Continue reaching out to organizations</a:t>
          </a:r>
        </a:p>
      </dgm:t>
    </dgm:pt>
    <dgm:pt modelId="{0BA8ED2C-EBE0-418A-B385-7F192B9BBB36}" type="parTrans" cxnId="{1BFC6E4D-B065-4AFB-B934-D0EDF8DA4F29}">
      <dgm:prSet/>
      <dgm:spPr/>
      <dgm:t>
        <a:bodyPr/>
        <a:lstStyle/>
        <a:p>
          <a:endParaRPr lang="en-US"/>
        </a:p>
      </dgm:t>
    </dgm:pt>
    <dgm:pt modelId="{E5BF83F7-831D-4FEC-AA0D-11B912C673CA}" type="sibTrans" cxnId="{1BFC6E4D-B065-4AFB-B934-D0EDF8DA4F29}">
      <dgm:prSet/>
      <dgm:spPr/>
      <dgm:t>
        <a:bodyPr/>
        <a:lstStyle/>
        <a:p>
          <a:endParaRPr lang="en-US"/>
        </a:p>
      </dgm:t>
    </dgm:pt>
    <dgm:pt modelId="{ACD82CC5-061D-4A86-86D6-411FC1F27F0A}">
      <dgm:prSet/>
      <dgm:spPr/>
      <dgm:t>
        <a:bodyPr/>
        <a:lstStyle/>
        <a:p>
          <a:r>
            <a:rPr lang="en-US">
              <a:cs typeface="Calibri"/>
            </a:rPr>
            <a:t>Identify organizations</a:t>
          </a:r>
        </a:p>
      </dgm:t>
    </dgm:pt>
    <dgm:pt modelId="{57BA0D01-EC87-4FA0-80AA-E43BEC457455}" type="parTrans" cxnId="{B4E1C7DF-0ACD-490E-A0CD-83E3F0E92C91}">
      <dgm:prSet/>
      <dgm:spPr/>
    </dgm:pt>
    <dgm:pt modelId="{8785A669-3B28-4E61-853C-3772F5A3ADC0}" type="sibTrans" cxnId="{B4E1C7DF-0ACD-490E-A0CD-83E3F0E92C91}">
      <dgm:prSet/>
      <dgm:spPr/>
    </dgm:pt>
    <dgm:pt modelId="{A762A021-B0E5-436B-9E4C-B5D371267253}">
      <dgm:prSet/>
      <dgm:spPr/>
      <dgm:t>
        <a:bodyPr/>
        <a:lstStyle/>
        <a:p>
          <a:r>
            <a:rPr lang="en-US">
              <a:cs typeface="Calibri"/>
            </a:rPr>
            <a:t>Use course projects to connect with organizations</a:t>
          </a:r>
        </a:p>
      </dgm:t>
    </dgm:pt>
    <dgm:pt modelId="{5F313EBB-3A76-46CB-B043-5E65DB530613}" type="parTrans" cxnId="{10C90BD4-9594-4459-B2F1-890D215A8C8E}">
      <dgm:prSet/>
      <dgm:spPr/>
    </dgm:pt>
    <dgm:pt modelId="{EAD8A81A-C4D4-4CB8-A2BA-C0A0C2DA168E}" type="sibTrans" cxnId="{10C90BD4-9594-4459-B2F1-890D215A8C8E}">
      <dgm:prSet/>
      <dgm:spPr/>
    </dgm:pt>
    <dgm:pt modelId="{EF087805-AF70-43EE-8AF5-334808B0794B}">
      <dgm:prSet phldrT="[Text]"/>
      <dgm:spPr/>
      <dgm:t>
        <a:bodyPr/>
        <a:lstStyle/>
        <a:p>
          <a:r>
            <a:rPr lang="en-US">
              <a:cs typeface="Calibri"/>
            </a:rPr>
            <a:t>HIVE Trek to California</a:t>
          </a:r>
        </a:p>
      </dgm:t>
    </dgm:pt>
    <dgm:pt modelId="{A6C06F9C-29ED-4332-9BF7-8F015BFFFCDB}" type="parTrans" cxnId="{D1CEC594-0665-4A2B-84C6-BB68913CF2A8}">
      <dgm:prSet/>
      <dgm:spPr/>
    </dgm:pt>
    <dgm:pt modelId="{F40C476C-39D2-4A39-A566-9C9EA0BFC930}" type="sibTrans" cxnId="{D1CEC594-0665-4A2B-84C6-BB68913CF2A8}">
      <dgm:prSet/>
      <dgm:spPr/>
    </dgm:pt>
    <dgm:pt modelId="{A6598F7E-FBA5-4AE6-A22D-7FB1FDEF54D5}" type="pres">
      <dgm:prSet presAssocID="{DB689EB4-DF86-4F95-A74B-AF04EEB84ABF}" presName="linearFlow" presStyleCnt="0">
        <dgm:presLayoutVars>
          <dgm:dir/>
          <dgm:animLvl val="lvl"/>
          <dgm:resizeHandles val="exact"/>
        </dgm:presLayoutVars>
      </dgm:prSet>
      <dgm:spPr/>
    </dgm:pt>
    <dgm:pt modelId="{37996FB0-024D-47AD-A8C6-9F972A1C7458}" type="pres">
      <dgm:prSet presAssocID="{5E820510-5D3E-4665-A492-706AC4470833}" presName="composite" presStyleCnt="0"/>
      <dgm:spPr/>
    </dgm:pt>
    <dgm:pt modelId="{9517FD4C-F518-4B03-A07B-0621A4EE99B7}" type="pres">
      <dgm:prSet presAssocID="{5E820510-5D3E-4665-A492-706AC4470833}" presName="parentText" presStyleLbl="alignNode1" presStyleIdx="0" presStyleCnt="3">
        <dgm:presLayoutVars>
          <dgm:chMax val="1"/>
          <dgm:bulletEnabled val="1"/>
        </dgm:presLayoutVars>
      </dgm:prSet>
      <dgm:spPr/>
    </dgm:pt>
    <dgm:pt modelId="{3C637506-5BFC-429B-96B8-9C027DE859F1}" type="pres">
      <dgm:prSet presAssocID="{5E820510-5D3E-4665-A492-706AC4470833}" presName="descendantText" presStyleLbl="alignAcc1" presStyleIdx="0" presStyleCnt="3">
        <dgm:presLayoutVars>
          <dgm:bulletEnabled val="1"/>
        </dgm:presLayoutVars>
      </dgm:prSet>
      <dgm:spPr/>
    </dgm:pt>
    <dgm:pt modelId="{747372B7-4DC2-4A1A-8D9D-68B4C7A3EC68}" type="pres">
      <dgm:prSet presAssocID="{17144BCB-EABD-4637-AD45-6B6EC4372E19}" presName="sp" presStyleCnt="0"/>
      <dgm:spPr/>
    </dgm:pt>
    <dgm:pt modelId="{E4A1B68B-5934-4DB9-9C28-F58EAE25168B}" type="pres">
      <dgm:prSet presAssocID="{D6422B90-1411-42E2-8BF7-3384C7E7744B}" presName="composite" presStyleCnt="0"/>
      <dgm:spPr/>
    </dgm:pt>
    <dgm:pt modelId="{EC7BD307-41B4-4EE2-A525-3209B0258762}" type="pres">
      <dgm:prSet presAssocID="{D6422B90-1411-42E2-8BF7-3384C7E7744B}" presName="parentText" presStyleLbl="alignNode1" presStyleIdx="1" presStyleCnt="3">
        <dgm:presLayoutVars>
          <dgm:chMax val="1"/>
          <dgm:bulletEnabled val="1"/>
        </dgm:presLayoutVars>
      </dgm:prSet>
      <dgm:spPr/>
    </dgm:pt>
    <dgm:pt modelId="{47A9BC18-5D74-4073-BB97-F078A97C3EC9}" type="pres">
      <dgm:prSet presAssocID="{D6422B90-1411-42E2-8BF7-3384C7E7744B}" presName="descendantText" presStyleLbl="alignAcc1" presStyleIdx="1" presStyleCnt="3">
        <dgm:presLayoutVars>
          <dgm:bulletEnabled val="1"/>
        </dgm:presLayoutVars>
      </dgm:prSet>
      <dgm:spPr/>
    </dgm:pt>
    <dgm:pt modelId="{5DC15764-7638-4AFE-936F-BB46E8CF8B17}" type="pres">
      <dgm:prSet presAssocID="{CCB1328D-B730-4BBB-BD81-6B1953EB0686}" presName="sp" presStyleCnt="0"/>
      <dgm:spPr/>
    </dgm:pt>
    <dgm:pt modelId="{BFB214EB-B3BB-40C2-B088-30221CA0ACD1}" type="pres">
      <dgm:prSet presAssocID="{8ECD5D79-0044-4D6F-A2F9-F5D816795A30}" presName="composite" presStyleCnt="0"/>
      <dgm:spPr/>
    </dgm:pt>
    <dgm:pt modelId="{F462CE69-BFEE-4138-8D4E-8F0280DF69DA}" type="pres">
      <dgm:prSet presAssocID="{8ECD5D79-0044-4D6F-A2F9-F5D816795A30}" presName="parentText" presStyleLbl="alignNode1" presStyleIdx="2" presStyleCnt="3">
        <dgm:presLayoutVars>
          <dgm:chMax val="1"/>
          <dgm:bulletEnabled val="1"/>
        </dgm:presLayoutVars>
      </dgm:prSet>
      <dgm:spPr/>
    </dgm:pt>
    <dgm:pt modelId="{FC96ABFD-BE0F-4A95-BFBF-42467524F3E4}" type="pres">
      <dgm:prSet presAssocID="{8ECD5D79-0044-4D6F-A2F9-F5D816795A30}" presName="descendantText" presStyleLbl="alignAcc1" presStyleIdx="2" presStyleCnt="3">
        <dgm:presLayoutVars>
          <dgm:bulletEnabled val="1"/>
        </dgm:presLayoutVars>
      </dgm:prSet>
      <dgm:spPr/>
    </dgm:pt>
  </dgm:ptLst>
  <dgm:cxnLst>
    <dgm:cxn modelId="{21C2A90A-CEEC-41A6-91B1-3F45FC5385A3}" srcId="{DB689EB4-DF86-4F95-A74B-AF04EEB84ABF}" destId="{5E820510-5D3E-4665-A492-706AC4470833}" srcOrd="0" destOrd="0" parTransId="{FFD503EC-FE65-4787-8B48-EFD13A6C73AA}" sibTransId="{17144BCB-EABD-4637-AD45-6B6EC4372E19}"/>
    <dgm:cxn modelId="{CBBD8024-5CC9-4F33-B07C-085CD93D3524}" type="presOf" srcId="{81D0AC2D-FCDA-47FE-8C76-2B41993AD6B7}" destId="{FC96ABFD-BE0F-4A95-BFBF-42467524F3E4}" srcOrd="0" destOrd="0" presId="urn:microsoft.com/office/officeart/2005/8/layout/chevron2"/>
    <dgm:cxn modelId="{D6922B38-6B0C-4B2B-B355-06A96EE246BF}" type="presOf" srcId="{DB689EB4-DF86-4F95-A74B-AF04EEB84ABF}" destId="{A6598F7E-FBA5-4AE6-A22D-7FB1FDEF54D5}" srcOrd="0" destOrd="0" presId="urn:microsoft.com/office/officeart/2005/8/layout/chevron2"/>
    <dgm:cxn modelId="{BAABC548-799C-426D-B5B4-8C8305766550}" type="presOf" srcId="{EF087805-AF70-43EE-8AF5-334808B0794B}" destId="{47A9BC18-5D74-4073-BB97-F078A97C3EC9}" srcOrd="0" destOrd="1" presId="urn:microsoft.com/office/officeart/2005/8/layout/chevron2"/>
    <dgm:cxn modelId="{2446D76C-065A-4595-B951-1DF5CE21CA27}" type="presOf" srcId="{ACD82CC5-061D-4A86-86D6-411FC1F27F0A}" destId="{3C637506-5BFC-429B-96B8-9C027DE859F1}" srcOrd="0" destOrd="1" presId="urn:microsoft.com/office/officeart/2005/8/layout/chevron2"/>
    <dgm:cxn modelId="{1BFC6E4D-B065-4AFB-B934-D0EDF8DA4F29}" srcId="{5E820510-5D3E-4665-A492-706AC4470833}" destId="{E9E02109-4A41-462E-AF57-35F60EE8D1FC}" srcOrd="0" destOrd="0" parTransId="{0BA8ED2C-EBE0-418A-B385-7F192B9BBB36}" sibTransId="{E5BF83F7-831D-4FEC-AA0D-11B912C673CA}"/>
    <dgm:cxn modelId="{1F0C6779-E2EC-407F-AE17-7F55D8CDF5EE}" type="presOf" srcId="{AF18E7A6-BEE1-4EE1-8908-502F0505A3F3}" destId="{47A9BC18-5D74-4073-BB97-F078A97C3EC9}" srcOrd="0" destOrd="0" presId="urn:microsoft.com/office/officeart/2005/8/layout/chevron2"/>
    <dgm:cxn modelId="{19FF8882-0AC6-4305-BDEB-1C5DE8237CA7}" srcId="{DB689EB4-DF86-4F95-A74B-AF04EEB84ABF}" destId="{D6422B90-1411-42E2-8BF7-3384C7E7744B}" srcOrd="1" destOrd="0" parTransId="{68185FD4-DF8C-4FC2-BC42-7A1268167CAB}" sibTransId="{CCB1328D-B730-4BBB-BD81-6B1953EB0686}"/>
    <dgm:cxn modelId="{D1CEC594-0665-4A2B-84C6-BB68913CF2A8}" srcId="{D6422B90-1411-42E2-8BF7-3384C7E7744B}" destId="{EF087805-AF70-43EE-8AF5-334808B0794B}" srcOrd="1" destOrd="0" parTransId="{A6C06F9C-29ED-4332-9BF7-8F015BFFFCDB}" sibTransId="{F40C476C-39D2-4A39-A566-9C9EA0BFC930}"/>
    <dgm:cxn modelId="{F6AB5B95-162F-4E32-9656-7B6C687FFB8B}" type="presOf" srcId="{E9E02109-4A41-462E-AF57-35F60EE8D1FC}" destId="{3C637506-5BFC-429B-96B8-9C027DE859F1}" srcOrd="0" destOrd="0" presId="urn:microsoft.com/office/officeart/2005/8/layout/chevron2"/>
    <dgm:cxn modelId="{25D34598-6154-4223-9C3D-A4422453E73E}" srcId="{DB689EB4-DF86-4F95-A74B-AF04EEB84ABF}" destId="{8ECD5D79-0044-4D6F-A2F9-F5D816795A30}" srcOrd="2" destOrd="0" parTransId="{310EB051-6568-4AD2-BB38-14463D65F54D}" sibTransId="{2B78F55A-0BF4-42CC-BB09-66B6FDCD36BB}"/>
    <dgm:cxn modelId="{C9573B9A-20C6-4222-8DC6-CDB3C674EFB5}" type="presOf" srcId="{D6422B90-1411-42E2-8BF7-3384C7E7744B}" destId="{EC7BD307-41B4-4EE2-A525-3209B0258762}" srcOrd="0" destOrd="0" presId="urn:microsoft.com/office/officeart/2005/8/layout/chevron2"/>
    <dgm:cxn modelId="{3825FBB4-7DED-4E07-8694-DAF25CA6335C}" srcId="{8ECD5D79-0044-4D6F-A2F9-F5D816795A30}" destId="{81D0AC2D-FCDA-47FE-8C76-2B41993AD6B7}" srcOrd="0" destOrd="0" parTransId="{4D4236A3-AE14-4587-83BC-87FD7F2C9B7C}" sibTransId="{1D241BB7-A9E6-42F6-8C75-DD7CA563C7DD}"/>
    <dgm:cxn modelId="{10C90BD4-9594-4459-B2F1-890D215A8C8E}" srcId="{5E820510-5D3E-4665-A492-706AC4470833}" destId="{A762A021-B0E5-436B-9E4C-B5D371267253}" srcOrd="2" destOrd="0" parTransId="{5F313EBB-3A76-46CB-B043-5E65DB530613}" sibTransId="{EAD8A81A-C4D4-4CB8-A2BA-C0A0C2DA168E}"/>
    <dgm:cxn modelId="{24B935D7-383A-4D63-906F-A899CBC72082}" type="presOf" srcId="{5E820510-5D3E-4665-A492-706AC4470833}" destId="{9517FD4C-F518-4B03-A07B-0621A4EE99B7}" srcOrd="0" destOrd="0" presId="urn:microsoft.com/office/officeart/2005/8/layout/chevron2"/>
    <dgm:cxn modelId="{B4E1C7DF-0ACD-490E-A0CD-83E3F0E92C91}" srcId="{5E820510-5D3E-4665-A492-706AC4470833}" destId="{ACD82CC5-061D-4A86-86D6-411FC1F27F0A}" srcOrd="1" destOrd="0" parTransId="{57BA0D01-EC87-4FA0-80AA-E43BEC457455}" sibTransId="{8785A669-3B28-4E61-853C-3772F5A3ADC0}"/>
    <dgm:cxn modelId="{6A32E4E0-8F78-4B7A-8533-D68759480E1E}" type="presOf" srcId="{8ECD5D79-0044-4D6F-A2F9-F5D816795A30}" destId="{F462CE69-BFEE-4138-8D4E-8F0280DF69DA}" srcOrd="0" destOrd="0" presId="urn:microsoft.com/office/officeart/2005/8/layout/chevron2"/>
    <dgm:cxn modelId="{2C3F4BE1-68BE-4837-BDA5-9FDC333F5EE7}" type="presOf" srcId="{A762A021-B0E5-436B-9E4C-B5D371267253}" destId="{3C637506-5BFC-429B-96B8-9C027DE859F1}" srcOrd="0" destOrd="2" presId="urn:microsoft.com/office/officeart/2005/8/layout/chevron2"/>
    <dgm:cxn modelId="{CE8B09E4-4D93-4AE1-8096-C11B33FA9B53}" srcId="{D6422B90-1411-42E2-8BF7-3384C7E7744B}" destId="{AF18E7A6-BEE1-4EE1-8908-502F0505A3F3}" srcOrd="0" destOrd="0" parTransId="{A58D4220-1E84-4E30-91CC-AC1DDC5C12C0}" sibTransId="{5C5A01AA-EC65-4266-B7B4-5E431975BE38}"/>
    <dgm:cxn modelId="{148F9941-069E-4BC1-BE66-7B86FBFD8602}" type="presParOf" srcId="{A6598F7E-FBA5-4AE6-A22D-7FB1FDEF54D5}" destId="{37996FB0-024D-47AD-A8C6-9F972A1C7458}" srcOrd="0" destOrd="0" presId="urn:microsoft.com/office/officeart/2005/8/layout/chevron2"/>
    <dgm:cxn modelId="{972239A7-611C-424D-B30E-1AC26EF85115}" type="presParOf" srcId="{37996FB0-024D-47AD-A8C6-9F972A1C7458}" destId="{9517FD4C-F518-4B03-A07B-0621A4EE99B7}" srcOrd="0" destOrd="0" presId="urn:microsoft.com/office/officeart/2005/8/layout/chevron2"/>
    <dgm:cxn modelId="{108E8323-32CF-457A-8AA3-8186F87CCD72}" type="presParOf" srcId="{37996FB0-024D-47AD-A8C6-9F972A1C7458}" destId="{3C637506-5BFC-429B-96B8-9C027DE859F1}" srcOrd="1" destOrd="0" presId="urn:microsoft.com/office/officeart/2005/8/layout/chevron2"/>
    <dgm:cxn modelId="{B669235A-2524-42E9-AEBE-1CA35EF47021}" type="presParOf" srcId="{A6598F7E-FBA5-4AE6-A22D-7FB1FDEF54D5}" destId="{747372B7-4DC2-4A1A-8D9D-68B4C7A3EC68}" srcOrd="1" destOrd="0" presId="urn:microsoft.com/office/officeart/2005/8/layout/chevron2"/>
    <dgm:cxn modelId="{4EB58DC3-837A-48C4-B840-F26D06CCC5C2}" type="presParOf" srcId="{A6598F7E-FBA5-4AE6-A22D-7FB1FDEF54D5}" destId="{E4A1B68B-5934-4DB9-9C28-F58EAE25168B}" srcOrd="2" destOrd="0" presId="urn:microsoft.com/office/officeart/2005/8/layout/chevron2"/>
    <dgm:cxn modelId="{4DC6014E-3C1B-4F77-8C77-B0BB8E4722B3}" type="presParOf" srcId="{E4A1B68B-5934-4DB9-9C28-F58EAE25168B}" destId="{EC7BD307-41B4-4EE2-A525-3209B0258762}" srcOrd="0" destOrd="0" presId="urn:microsoft.com/office/officeart/2005/8/layout/chevron2"/>
    <dgm:cxn modelId="{CDFEB1F6-4706-4F84-9CF1-F051307E0A48}" type="presParOf" srcId="{E4A1B68B-5934-4DB9-9C28-F58EAE25168B}" destId="{47A9BC18-5D74-4073-BB97-F078A97C3EC9}" srcOrd="1" destOrd="0" presId="urn:microsoft.com/office/officeart/2005/8/layout/chevron2"/>
    <dgm:cxn modelId="{28548E5B-768A-43D0-9BB7-B5A2CAA6838D}" type="presParOf" srcId="{A6598F7E-FBA5-4AE6-A22D-7FB1FDEF54D5}" destId="{5DC15764-7638-4AFE-936F-BB46E8CF8B17}" srcOrd="3" destOrd="0" presId="urn:microsoft.com/office/officeart/2005/8/layout/chevron2"/>
    <dgm:cxn modelId="{1A1DC89E-5E88-4B9F-B15A-C18E99F6D95E}" type="presParOf" srcId="{A6598F7E-FBA5-4AE6-A22D-7FB1FDEF54D5}" destId="{BFB214EB-B3BB-40C2-B088-30221CA0ACD1}" srcOrd="4" destOrd="0" presId="urn:microsoft.com/office/officeart/2005/8/layout/chevron2"/>
    <dgm:cxn modelId="{85B1DE6C-F6F3-4651-B732-96664CD6811C}" type="presParOf" srcId="{BFB214EB-B3BB-40C2-B088-30221CA0ACD1}" destId="{F462CE69-BFEE-4138-8D4E-8F0280DF69DA}" srcOrd="0" destOrd="0" presId="urn:microsoft.com/office/officeart/2005/8/layout/chevron2"/>
    <dgm:cxn modelId="{70E2B3BA-85F4-4B97-8419-359600B3F339}" type="presParOf" srcId="{BFB214EB-B3BB-40C2-B088-30221CA0ACD1}" destId="{FC96ABFD-BE0F-4A95-BFBF-42467524F3E4}"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7FD4C-F518-4B03-A07B-0621A4EE99B7}">
      <dsp:nvSpPr>
        <dsp:cNvPr id="0" name=""/>
        <dsp:cNvSpPr/>
      </dsp:nvSpPr>
      <dsp:spPr>
        <a:xfrm rot="5400000">
          <a:off x="-248159" y="249448"/>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Pre-Arrival</a:t>
          </a:r>
        </a:p>
      </dsp:txBody>
      <dsp:txXfrm rot="-5400000">
        <a:off x="1" y="580327"/>
        <a:ext cx="1158078" cy="496319"/>
      </dsp:txXfrm>
    </dsp:sp>
    <dsp:sp modelId="{3C637506-5BFC-429B-96B8-9C027DE859F1}">
      <dsp:nvSpPr>
        <dsp:cNvPr id="0" name=""/>
        <dsp:cNvSpPr/>
      </dsp:nvSpPr>
      <dsp:spPr>
        <a:xfrm rot="5400000">
          <a:off x="2098759" y="-939393"/>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a:t>Research on the Harvard Resources</a:t>
          </a:r>
        </a:p>
        <a:p>
          <a:pPr marL="114300" lvl="1" indent="-114300" algn="l" defTabSz="622300">
            <a:lnSpc>
              <a:spcPct val="90000"/>
            </a:lnSpc>
            <a:spcBef>
              <a:spcPct val="0"/>
            </a:spcBef>
            <a:spcAft>
              <a:spcPct val="15000"/>
            </a:spcAft>
            <a:buChar char="•"/>
          </a:pPr>
          <a:r>
            <a:rPr lang="en-US" sz="1400" kern="1200">
              <a:cs typeface="Calibri"/>
            </a:rPr>
            <a:t>Attend HILT and </a:t>
          </a:r>
          <a:r>
            <a:rPr lang="en-US" sz="1400" kern="1200" err="1">
              <a:cs typeface="Calibri"/>
            </a:rPr>
            <a:t>iLab</a:t>
          </a:r>
          <a:r>
            <a:rPr lang="en-US" sz="1400" kern="1200">
              <a:cs typeface="Calibri"/>
            </a:rPr>
            <a:t> webinars</a:t>
          </a:r>
        </a:p>
        <a:p>
          <a:pPr marL="114300" lvl="1" indent="-114300" algn="l" defTabSz="622300">
            <a:lnSpc>
              <a:spcPct val="90000"/>
            </a:lnSpc>
            <a:spcBef>
              <a:spcPct val="0"/>
            </a:spcBef>
            <a:spcAft>
              <a:spcPct val="15000"/>
            </a:spcAft>
            <a:buChar char="•"/>
          </a:pPr>
          <a:r>
            <a:rPr lang="en-US" sz="1400" kern="1200"/>
            <a:t>Formulate  or fine tune your idea</a:t>
          </a:r>
        </a:p>
        <a:p>
          <a:pPr marL="114300" lvl="1" indent="-114300" algn="l" defTabSz="622300">
            <a:lnSpc>
              <a:spcPct val="90000"/>
            </a:lnSpc>
            <a:spcBef>
              <a:spcPct val="0"/>
            </a:spcBef>
            <a:spcAft>
              <a:spcPct val="15000"/>
            </a:spcAft>
            <a:buChar char="•"/>
          </a:pPr>
          <a:r>
            <a:rPr lang="en-US" sz="1400" kern="1200">
              <a:cs typeface="Calibri"/>
            </a:rPr>
            <a:t>Engage on the Hub</a:t>
          </a:r>
        </a:p>
      </dsp:txBody>
      <dsp:txXfrm rot="-5400000">
        <a:off x="1158078" y="53783"/>
        <a:ext cx="2904226" cy="970368"/>
      </dsp:txXfrm>
    </dsp:sp>
    <dsp:sp modelId="{EC7BD307-41B4-4EE2-A525-3209B0258762}">
      <dsp:nvSpPr>
        <dsp:cNvPr id="0" name=""/>
        <dsp:cNvSpPr/>
      </dsp:nvSpPr>
      <dsp:spPr>
        <a:xfrm rot="5400000">
          <a:off x="-248159" y="1710289"/>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Orientation</a:t>
          </a:r>
        </a:p>
      </dsp:txBody>
      <dsp:txXfrm rot="-5400000">
        <a:off x="1" y="2041168"/>
        <a:ext cx="1158078" cy="496319"/>
      </dsp:txXfrm>
    </dsp:sp>
    <dsp:sp modelId="{47A9BC18-5D74-4073-BB97-F078A97C3EC9}">
      <dsp:nvSpPr>
        <dsp:cNvPr id="0" name=""/>
        <dsp:cNvSpPr/>
      </dsp:nvSpPr>
      <dsp:spPr>
        <a:xfrm rot="5400000">
          <a:off x="2098759" y="521448"/>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a:t>Check out the courses</a:t>
          </a:r>
        </a:p>
        <a:p>
          <a:pPr marL="114300" lvl="1" indent="-114300" algn="l" defTabSz="622300">
            <a:lnSpc>
              <a:spcPct val="90000"/>
            </a:lnSpc>
            <a:spcBef>
              <a:spcPct val="0"/>
            </a:spcBef>
            <a:spcAft>
              <a:spcPct val="15000"/>
            </a:spcAft>
            <a:buChar char="•"/>
          </a:pPr>
          <a:r>
            <a:rPr lang="en-US" sz="1400" kern="1200"/>
            <a:t>Talk to professors</a:t>
          </a:r>
        </a:p>
        <a:p>
          <a:pPr marL="114300" lvl="1" indent="-114300" algn="l" defTabSz="622300">
            <a:lnSpc>
              <a:spcPct val="90000"/>
            </a:lnSpc>
            <a:spcBef>
              <a:spcPct val="0"/>
            </a:spcBef>
            <a:spcAft>
              <a:spcPct val="15000"/>
            </a:spcAft>
            <a:buChar char="•"/>
          </a:pPr>
          <a:r>
            <a:rPr lang="en-US" sz="1400" kern="1200"/>
            <a:t>Visit I-Lab</a:t>
          </a:r>
        </a:p>
      </dsp:txBody>
      <dsp:txXfrm rot="-5400000">
        <a:off x="1158078" y="1514625"/>
        <a:ext cx="2904226" cy="970368"/>
      </dsp:txXfrm>
    </dsp:sp>
    <dsp:sp modelId="{F462CE69-BFEE-4138-8D4E-8F0280DF69DA}">
      <dsp:nvSpPr>
        <dsp:cNvPr id="0" name=""/>
        <dsp:cNvSpPr/>
      </dsp:nvSpPr>
      <dsp:spPr>
        <a:xfrm rot="5400000">
          <a:off x="-248159" y="3171131"/>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Sep</a:t>
          </a:r>
        </a:p>
      </dsp:txBody>
      <dsp:txXfrm rot="-5400000">
        <a:off x="1" y="3502010"/>
        <a:ext cx="1158078" cy="496319"/>
      </dsp:txXfrm>
    </dsp:sp>
    <dsp:sp modelId="{FC96ABFD-BE0F-4A95-BFBF-42467524F3E4}">
      <dsp:nvSpPr>
        <dsp:cNvPr id="0" name=""/>
        <dsp:cNvSpPr/>
      </dsp:nvSpPr>
      <dsp:spPr>
        <a:xfrm rot="5400000">
          <a:off x="2098759" y="1982290"/>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a:t>Check out HILT application</a:t>
          </a:r>
        </a:p>
        <a:p>
          <a:pPr marL="114300" lvl="1" indent="-114300" algn="l" defTabSz="622300">
            <a:lnSpc>
              <a:spcPct val="90000"/>
            </a:lnSpc>
            <a:spcBef>
              <a:spcPct val="0"/>
            </a:spcBef>
            <a:spcAft>
              <a:spcPct val="15000"/>
            </a:spcAft>
            <a:buChar char="•"/>
          </a:pPr>
          <a:r>
            <a:rPr lang="en-US" sz="1400" kern="1200"/>
            <a:t>Check out HIVE newsletter</a:t>
          </a:r>
        </a:p>
        <a:p>
          <a:pPr marL="114300" lvl="1" indent="-114300" algn="l" defTabSz="622300">
            <a:lnSpc>
              <a:spcPct val="90000"/>
            </a:lnSpc>
            <a:spcBef>
              <a:spcPct val="0"/>
            </a:spcBef>
            <a:spcAft>
              <a:spcPct val="15000"/>
            </a:spcAft>
            <a:buChar char="•"/>
          </a:pPr>
          <a:r>
            <a:rPr lang="en-US" sz="1400" kern="1200"/>
            <a:t>Form your team</a:t>
          </a:r>
        </a:p>
      </dsp:txBody>
      <dsp:txXfrm rot="-5400000">
        <a:off x="1158078" y="2975467"/>
        <a:ext cx="2904226" cy="9703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7FD4C-F518-4B03-A07B-0621A4EE99B7}">
      <dsp:nvSpPr>
        <dsp:cNvPr id="0" name=""/>
        <dsp:cNvSpPr/>
      </dsp:nvSpPr>
      <dsp:spPr>
        <a:xfrm rot="5400000">
          <a:off x="-248159" y="249448"/>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Oct</a:t>
          </a:r>
        </a:p>
      </dsp:txBody>
      <dsp:txXfrm rot="-5400000">
        <a:off x="1" y="580327"/>
        <a:ext cx="1158078" cy="496319"/>
      </dsp:txXfrm>
    </dsp:sp>
    <dsp:sp modelId="{3C637506-5BFC-429B-96B8-9C027DE859F1}">
      <dsp:nvSpPr>
        <dsp:cNvPr id="0" name=""/>
        <dsp:cNvSpPr/>
      </dsp:nvSpPr>
      <dsp:spPr>
        <a:xfrm rot="5400000">
          <a:off x="2098759" y="-939392"/>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a:t>Check out HIVE newsletter</a:t>
          </a:r>
        </a:p>
      </dsp:txBody>
      <dsp:txXfrm rot="-5400000">
        <a:off x="1158079" y="53783"/>
        <a:ext cx="2904225" cy="970368"/>
      </dsp:txXfrm>
    </dsp:sp>
    <dsp:sp modelId="{EC7BD307-41B4-4EE2-A525-3209B0258762}">
      <dsp:nvSpPr>
        <dsp:cNvPr id="0" name=""/>
        <dsp:cNvSpPr/>
      </dsp:nvSpPr>
      <dsp:spPr>
        <a:xfrm rot="5400000">
          <a:off x="-248159" y="1710289"/>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Nov</a:t>
          </a:r>
        </a:p>
      </dsp:txBody>
      <dsp:txXfrm rot="-5400000">
        <a:off x="1" y="2041168"/>
        <a:ext cx="1158078" cy="496319"/>
      </dsp:txXfrm>
    </dsp:sp>
    <dsp:sp modelId="{47A9BC18-5D74-4073-BB97-F078A97C3EC9}">
      <dsp:nvSpPr>
        <dsp:cNvPr id="0" name=""/>
        <dsp:cNvSpPr/>
      </dsp:nvSpPr>
      <dsp:spPr>
        <a:xfrm rot="5400000">
          <a:off x="2098759" y="521449"/>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a:t>Attend probable Hackathons (Be on the lookout. There would be 3-4 hackathons conducted)</a:t>
          </a:r>
        </a:p>
      </dsp:txBody>
      <dsp:txXfrm rot="-5400000">
        <a:off x="1158079" y="1514625"/>
        <a:ext cx="2904225" cy="970368"/>
      </dsp:txXfrm>
    </dsp:sp>
    <dsp:sp modelId="{F462CE69-BFEE-4138-8D4E-8F0280DF69DA}">
      <dsp:nvSpPr>
        <dsp:cNvPr id="0" name=""/>
        <dsp:cNvSpPr/>
      </dsp:nvSpPr>
      <dsp:spPr>
        <a:xfrm rot="5400000">
          <a:off x="-248159" y="3171131"/>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Dec</a:t>
          </a:r>
        </a:p>
      </dsp:txBody>
      <dsp:txXfrm rot="-5400000">
        <a:off x="1" y="3502010"/>
        <a:ext cx="1158078" cy="496319"/>
      </dsp:txXfrm>
    </dsp:sp>
    <dsp:sp modelId="{FC96ABFD-BE0F-4A95-BFBF-42467524F3E4}">
      <dsp:nvSpPr>
        <dsp:cNvPr id="0" name=""/>
        <dsp:cNvSpPr/>
      </dsp:nvSpPr>
      <dsp:spPr>
        <a:xfrm rot="5400000">
          <a:off x="2098759" y="1982290"/>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a:t>President’s innovation challenge</a:t>
          </a:r>
        </a:p>
        <a:p>
          <a:pPr marL="114300" lvl="1" indent="-114300" algn="l" defTabSz="666750">
            <a:lnSpc>
              <a:spcPct val="90000"/>
            </a:lnSpc>
            <a:spcBef>
              <a:spcPct val="0"/>
            </a:spcBef>
            <a:spcAft>
              <a:spcPct val="15000"/>
            </a:spcAft>
            <a:buChar char="•"/>
          </a:pPr>
          <a:r>
            <a:rPr lang="en-US" sz="1500" kern="1200"/>
            <a:t>Seed for Change Innovation Challenge</a:t>
          </a:r>
        </a:p>
        <a:p>
          <a:pPr marL="114300" lvl="1" indent="-114300" algn="l" defTabSz="666750">
            <a:lnSpc>
              <a:spcPct val="90000"/>
            </a:lnSpc>
            <a:spcBef>
              <a:spcPct val="0"/>
            </a:spcBef>
            <a:spcAft>
              <a:spcPct val="15000"/>
            </a:spcAft>
            <a:buChar char="•"/>
          </a:pPr>
          <a:r>
            <a:rPr lang="en-US" sz="1500" kern="1200"/>
            <a:t>Check on your J-Term courses</a:t>
          </a:r>
        </a:p>
      </dsp:txBody>
      <dsp:txXfrm rot="-5400000">
        <a:off x="1158079" y="2975466"/>
        <a:ext cx="2904225" cy="9703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7FD4C-F518-4B03-A07B-0621A4EE99B7}">
      <dsp:nvSpPr>
        <dsp:cNvPr id="0" name=""/>
        <dsp:cNvSpPr/>
      </dsp:nvSpPr>
      <dsp:spPr>
        <a:xfrm rot="5400000">
          <a:off x="-248159" y="249448"/>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Pre-Arrival</a:t>
          </a:r>
        </a:p>
      </dsp:txBody>
      <dsp:txXfrm rot="-5400000">
        <a:off x="1" y="580327"/>
        <a:ext cx="1158078" cy="496319"/>
      </dsp:txXfrm>
    </dsp:sp>
    <dsp:sp modelId="{3C637506-5BFC-429B-96B8-9C027DE859F1}">
      <dsp:nvSpPr>
        <dsp:cNvPr id="0" name=""/>
        <dsp:cNvSpPr/>
      </dsp:nvSpPr>
      <dsp:spPr>
        <a:xfrm rot="5400000">
          <a:off x="2098759" y="-939393"/>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a:cs typeface="Calibri"/>
            </a:rPr>
            <a:t>Decide on the strengths you want to bring</a:t>
          </a:r>
        </a:p>
        <a:p>
          <a:pPr marL="114300" lvl="1" indent="-114300" algn="l" defTabSz="533400">
            <a:lnSpc>
              <a:spcPct val="90000"/>
            </a:lnSpc>
            <a:spcBef>
              <a:spcPct val="0"/>
            </a:spcBef>
            <a:spcAft>
              <a:spcPct val="15000"/>
            </a:spcAft>
            <a:buChar char="•"/>
          </a:pPr>
          <a:r>
            <a:rPr lang="en-US" sz="1200" kern="1200">
              <a:cs typeface="Calibri"/>
            </a:rPr>
            <a:t>Engage on the Hub to create your network</a:t>
          </a:r>
        </a:p>
        <a:p>
          <a:pPr marL="114300" lvl="1" indent="-114300" algn="l" defTabSz="533400">
            <a:lnSpc>
              <a:spcPct val="90000"/>
            </a:lnSpc>
            <a:spcBef>
              <a:spcPct val="0"/>
            </a:spcBef>
            <a:spcAft>
              <a:spcPct val="15000"/>
            </a:spcAft>
            <a:buChar char="•"/>
          </a:pPr>
          <a:r>
            <a:rPr lang="en-US" sz="1200" kern="1200">
              <a:cs typeface="Calibri"/>
            </a:rPr>
            <a:t>Researching areas that fill your gaps in experience</a:t>
          </a:r>
        </a:p>
        <a:p>
          <a:pPr marL="114300" lvl="1" indent="-114300" algn="l" defTabSz="533400">
            <a:lnSpc>
              <a:spcPct val="90000"/>
            </a:lnSpc>
            <a:spcBef>
              <a:spcPct val="0"/>
            </a:spcBef>
            <a:spcAft>
              <a:spcPct val="15000"/>
            </a:spcAft>
            <a:buChar char="•"/>
          </a:pPr>
          <a:r>
            <a:rPr lang="en-US" sz="1200" kern="1200">
              <a:cs typeface="Calibri"/>
            </a:rPr>
            <a:t>Attend </a:t>
          </a:r>
          <a:r>
            <a:rPr lang="en-US" sz="1200" kern="1200" err="1">
              <a:cs typeface="Calibri"/>
            </a:rPr>
            <a:t>iLab</a:t>
          </a:r>
          <a:r>
            <a:rPr lang="en-US" sz="1200" kern="1200">
              <a:cs typeface="Calibri"/>
            </a:rPr>
            <a:t> webinar</a:t>
          </a:r>
        </a:p>
      </dsp:txBody>
      <dsp:txXfrm rot="-5400000">
        <a:off x="1158078" y="53783"/>
        <a:ext cx="2904226" cy="970368"/>
      </dsp:txXfrm>
    </dsp:sp>
    <dsp:sp modelId="{EC7BD307-41B4-4EE2-A525-3209B0258762}">
      <dsp:nvSpPr>
        <dsp:cNvPr id="0" name=""/>
        <dsp:cNvSpPr/>
      </dsp:nvSpPr>
      <dsp:spPr>
        <a:xfrm rot="5400000">
          <a:off x="-248159" y="1710289"/>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Orientation</a:t>
          </a:r>
        </a:p>
      </dsp:txBody>
      <dsp:txXfrm rot="-5400000">
        <a:off x="1" y="2041168"/>
        <a:ext cx="1158078" cy="496319"/>
      </dsp:txXfrm>
    </dsp:sp>
    <dsp:sp modelId="{47A9BC18-5D74-4073-BB97-F078A97C3EC9}">
      <dsp:nvSpPr>
        <dsp:cNvPr id="0" name=""/>
        <dsp:cNvSpPr/>
      </dsp:nvSpPr>
      <dsp:spPr>
        <a:xfrm rot="5400000">
          <a:off x="2098759" y="521448"/>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a:t>Check out the courses</a:t>
          </a:r>
        </a:p>
        <a:p>
          <a:pPr marL="114300" lvl="1" indent="-114300" algn="l" defTabSz="533400">
            <a:lnSpc>
              <a:spcPct val="90000"/>
            </a:lnSpc>
            <a:spcBef>
              <a:spcPct val="0"/>
            </a:spcBef>
            <a:spcAft>
              <a:spcPct val="15000"/>
            </a:spcAft>
            <a:buChar char="•"/>
          </a:pPr>
          <a:r>
            <a:rPr lang="en-US" sz="1200" kern="1200"/>
            <a:t>Apply for internships</a:t>
          </a:r>
        </a:p>
        <a:p>
          <a:pPr marL="114300" lvl="1" indent="-114300" algn="l" defTabSz="533400">
            <a:lnSpc>
              <a:spcPct val="90000"/>
            </a:lnSpc>
            <a:spcBef>
              <a:spcPct val="0"/>
            </a:spcBef>
            <a:spcAft>
              <a:spcPct val="15000"/>
            </a:spcAft>
            <a:buChar char="•"/>
          </a:pPr>
          <a:r>
            <a:rPr lang="en-US" sz="1200" kern="1200"/>
            <a:t>Talk to professors</a:t>
          </a:r>
        </a:p>
        <a:p>
          <a:pPr marL="114300" lvl="1" indent="-114300" algn="l" defTabSz="533400">
            <a:lnSpc>
              <a:spcPct val="90000"/>
            </a:lnSpc>
            <a:spcBef>
              <a:spcPct val="0"/>
            </a:spcBef>
            <a:spcAft>
              <a:spcPct val="15000"/>
            </a:spcAft>
            <a:buChar char="•"/>
          </a:pPr>
          <a:r>
            <a:rPr lang="en-US" sz="1200" kern="1200"/>
            <a:t>Visit I-Lab</a:t>
          </a:r>
        </a:p>
      </dsp:txBody>
      <dsp:txXfrm rot="-5400000">
        <a:off x="1158078" y="1514625"/>
        <a:ext cx="2904226" cy="970368"/>
      </dsp:txXfrm>
    </dsp:sp>
    <dsp:sp modelId="{F462CE69-BFEE-4138-8D4E-8F0280DF69DA}">
      <dsp:nvSpPr>
        <dsp:cNvPr id="0" name=""/>
        <dsp:cNvSpPr/>
      </dsp:nvSpPr>
      <dsp:spPr>
        <a:xfrm rot="5400000">
          <a:off x="-248159" y="3171131"/>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cs typeface="Calibri"/>
            </a:rPr>
            <a:t>Sept</a:t>
          </a:r>
          <a:endParaRPr lang="en-US" sz="1900" kern="1200"/>
        </a:p>
      </dsp:txBody>
      <dsp:txXfrm rot="-5400000">
        <a:off x="1" y="3502010"/>
        <a:ext cx="1158078" cy="496319"/>
      </dsp:txXfrm>
    </dsp:sp>
    <dsp:sp modelId="{FC96ABFD-BE0F-4A95-BFBF-42467524F3E4}">
      <dsp:nvSpPr>
        <dsp:cNvPr id="0" name=""/>
        <dsp:cNvSpPr/>
      </dsp:nvSpPr>
      <dsp:spPr>
        <a:xfrm rot="5400000">
          <a:off x="2098759" y="1982290"/>
          <a:ext cx="1075358" cy="29567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a:t>Check out HIVE newsletter</a:t>
          </a:r>
        </a:p>
        <a:p>
          <a:pPr marL="114300" lvl="1" indent="-114300" algn="l" defTabSz="533400">
            <a:lnSpc>
              <a:spcPct val="90000"/>
            </a:lnSpc>
            <a:spcBef>
              <a:spcPct val="0"/>
            </a:spcBef>
            <a:spcAft>
              <a:spcPct val="15000"/>
            </a:spcAft>
            <a:buChar char="•"/>
          </a:pPr>
          <a:r>
            <a:rPr lang="en-US" sz="1200" kern="1200">
              <a:cs typeface="Calibri"/>
            </a:rPr>
            <a:t>Join </a:t>
          </a:r>
          <a:r>
            <a:rPr lang="en-US" sz="1200" kern="1200" err="1">
              <a:cs typeface="Calibri"/>
            </a:rPr>
            <a:t>LearnLaunch</a:t>
          </a:r>
        </a:p>
        <a:p>
          <a:pPr marL="114300" lvl="1" indent="-114300" algn="l" defTabSz="533400">
            <a:lnSpc>
              <a:spcPct val="90000"/>
            </a:lnSpc>
            <a:spcBef>
              <a:spcPct val="0"/>
            </a:spcBef>
            <a:spcAft>
              <a:spcPct val="15000"/>
            </a:spcAft>
            <a:buChar char="•"/>
          </a:pPr>
          <a:r>
            <a:rPr lang="en-US" sz="1200" kern="1200">
              <a:cs typeface="Calibri"/>
            </a:rPr>
            <a:t>Determine what stage of startup you want to join</a:t>
          </a:r>
        </a:p>
        <a:p>
          <a:pPr marL="114300" lvl="1" indent="-114300" algn="l" defTabSz="533400">
            <a:lnSpc>
              <a:spcPct val="90000"/>
            </a:lnSpc>
            <a:spcBef>
              <a:spcPct val="0"/>
            </a:spcBef>
            <a:spcAft>
              <a:spcPct val="15000"/>
            </a:spcAft>
            <a:buChar char="•"/>
          </a:pPr>
          <a:r>
            <a:rPr lang="en-US" sz="1200" kern="1200">
              <a:cs typeface="Calibri"/>
            </a:rPr>
            <a:t>Reach out to organizations</a:t>
          </a:r>
        </a:p>
      </dsp:txBody>
      <dsp:txXfrm rot="-5400000">
        <a:off x="1158078" y="2975467"/>
        <a:ext cx="2904226" cy="9703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7FD4C-F518-4B03-A07B-0621A4EE99B7}">
      <dsp:nvSpPr>
        <dsp:cNvPr id="0" name=""/>
        <dsp:cNvSpPr/>
      </dsp:nvSpPr>
      <dsp:spPr>
        <a:xfrm rot="5400000">
          <a:off x="-248159" y="249448"/>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cs typeface="Calibri"/>
            </a:rPr>
            <a:t>Jan-Feb</a:t>
          </a:r>
        </a:p>
      </dsp:txBody>
      <dsp:txXfrm rot="-5400000">
        <a:off x="1" y="580327"/>
        <a:ext cx="1158078" cy="496319"/>
      </dsp:txXfrm>
    </dsp:sp>
    <dsp:sp modelId="{3C637506-5BFC-429B-96B8-9C027DE859F1}">
      <dsp:nvSpPr>
        <dsp:cNvPr id="0" name=""/>
        <dsp:cNvSpPr/>
      </dsp:nvSpPr>
      <dsp:spPr>
        <a:xfrm rot="5400000">
          <a:off x="2098759" y="-939392"/>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cs typeface="Calibri"/>
            </a:rPr>
            <a:t>Continue reaching out to organizations</a:t>
          </a:r>
        </a:p>
        <a:p>
          <a:pPr marL="114300" lvl="1" indent="-114300" algn="l" defTabSz="577850">
            <a:lnSpc>
              <a:spcPct val="90000"/>
            </a:lnSpc>
            <a:spcBef>
              <a:spcPct val="0"/>
            </a:spcBef>
            <a:spcAft>
              <a:spcPct val="15000"/>
            </a:spcAft>
            <a:buChar char="•"/>
          </a:pPr>
          <a:r>
            <a:rPr lang="en-US" sz="1300" kern="1200">
              <a:cs typeface="Calibri"/>
            </a:rPr>
            <a:t>Identify organizations</a:t>
          </a:r>
        </a:p>
        <a:p>
          <a:pPr marL="114300" lvl="1" indent="-114300" algn="l" defTabSz="577850">
            <a:lnSpc>
              <a:spcPct val="90000"/>
            </a:lnSpc>
            <a:spcBef>
              <a:spcPct val="0"/>
            </a:spcBef>
            <a:spcAft>
              <a:spcPct val="15000"/>
            </a:spcAft>
            <a:buChar char="•"/>
          </a:pPr>
          <a:r>
            <a:rPr lang="en-US" sz="1300" kern="1200">
              <a:cs typeface="Calibri"/>
            </a:rPr>
            <a:t>Use course projects to connect with organizations</a:t>
          </a:r>
        </a:p>
      </dsp:txBody>
      <dsp:txXfrm rot="-5400000">
        <a:off x="1158079" y="53783"/>
        <a:ext cx="2904225" cy="970368"/>
      </dsp:txXfrm>
    </dsp:sp>
    <dsp:sp modelId="{EC7BD307-41B4-4EE2-A525-3209B0258762}">
      <dsp:nvSpPr>
        <dsp:cNvPr id="0" name=""/>
        <dsp:cNvSpPr/>
      </dsp:nvSpPr>
      <dsp:spPr>
        <a:xfrm rot="5400000">
          <a:off x="-248159" y="1710289"/>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cs typeface="Calibri"/>
            </a:rPr>
            <a:t>March-May</a:t>
          </a:r>
        </a:p>
      </dsp:txBody>
      <dsp:txXfrm rot="-5400000">
        <a:off x="1" y="2041168"/>
        <a:ext cx="1158078" cy="496319"/>
      </dsp:txXfrm>
    </dsp:sp>
    <dsp:sp modelId="{47A9BC18-5D74-4073-BB97-F078A97C3EC9}">
      <dsp:nvSpPr>
        <dsp:cNvPr id="0" name=""/>
        <dsp:cNvSpPr/>
      </dsp:nvSpPr>
      <dsp:spPr>
        <a:xfrm rot="5400000">
          <a:off x="2098759" y="521449"/>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cs typeface="Calibri"/>
            </a:rPr>
            <a:t>Apply to funders</a:t>
          </a:r>
        </a:p>
        <a:p>
          <a:pPr marL="114300" lvl="1" indent="-114300" algn="l" defTabSz="577850">
            <a:lnSpc>
              <a:spcPct val="90000"/>
            </a:lnSpc>
            <a:spcBef>
              <a:spcPct val="0"/>
            </a:spcBef>
            <a:spcAft>
              <a:spcPct val="15000"/>
            </a:spcAft>
            <a:buChar char="•"/>
          </a:pPr>
          <a:r>
            <a:rPr lang="en-US" sz="1300" kern="1200">
              <a:cs typeface="Calibri"/>
            </a:rPr>
            <a:t>HIVE Trek to California</a:t>
          </a:r>
        </a:p>
      </dsp:txBody>
      <dsp:txXfrm rot="-5400000">
        <a:off x="1158079" y="1514625"/>
        <a:ext cx="2904225" cy="970368"/>
      </dsp:txXfrm>
    </dsp:sp>
    <dsp:sp modelId="{F462CE69-BFEE-4138-8D4E-8F0280DF69DA}">
      <dsp:nvSpPr>
        <dsp:cNvPr id="0" name=""/>
        <dsp:cNvSpPr/>
      </dsp:nvSpPr>
      <dsp:spPr>
        <a:xfrm rot="5400000">
          <a:off x="-248159" y="3171131"/>
          <a:ext cx="1654397" cy="115807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cs typeface="Calibri"/>
            </a:rPr>
            <a:t>April-June</a:t>
          </a:r>
        </a:p>
      </dsp:txBody>
      <dsp:txXfrm rot="-5400000">
        <a:off x="1" y="3502010"/>
        <a:ext cx="1158078" cy="496319"/>
      </dsp:txXfrm>
    </dsp:sp>
    <dsp:sp modelId="{FC96ABFD-BE0F-4A95-BFBF-42467524F3E4}">
      <dsp:nvSpPr>
        <dsp:cNvPr id="0" name=""/>
        <dsp:cNvSpPr/>
      </dsp:nvSpPr>
      <dsp:spPr>
        <a:xfrm rot="5400000">
          <a:off x="2098759" y="1982290"/>
          <a:ext cx="1075358" cy="295672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cs typeface="Calibri"/>
            </a:rPr>
            <a:t>Apply to startups</a:t>
          </a:r>
        </a:p>
      </dsp:txBody>
      <dsp:txXfrm rot="-5400000">
        <a:off x="1158079" y="2975466"/>
        <a:ext cx="2904225" cy="9703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F809DD-D7F6-44F5-9189-D674BB34C1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F35CC5E-2E0A-4012-853D-8A91515F5C4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8A12DD-5C18-492A-B1D9-F8D697820EBB}" type="datetime1">
              <a:rPr lang="en-US" smtClean="0"/>
              <a:t>6/13/2019</a:t>
            </a:fld>
            <a:endParaRPr lang="en-US"/>
          </a:p>
        </p:txBody>
      </p:sp>
      <p:sp>
        <p:nvSpPr>
          <p:cNvPr id="4" name="Footer Placeholder 3">
            <a:extLst>
              <a:ext uri="{FF2B5EF4-FFF2-40B4-BE49-F238E27FC236}">
                <a16:creationId xmlns:a16="http://schemas.microsoft.com/office/drawing/2014/main" id="{82F4ABD0-199B-4214-ABAA-C7F3A1D4C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4ACAA23-337C-4A9E-87A6-F9ACCCF0DF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4603BE-1D0E-47F0-96F0-0D6B771A81DB}" type="slidenum">
              <a:rPr lang="en-US" smtClean="0"/>
              <a:t>‹#›</a:t>
            </a:fld>
            <a:endParaRPr lang="en-US"/>
          </a:p>
        </p:txBody>
      </p:sp>
    </p:spTree>
    <p:extLst>
      <p:ext uri="{BB962C8B-B14F-4D97-AF65-F5344CB8AC3E}">
        <p14:creationId xmlns:p14="http://schemas.microsoft.com/office/powerpoint/2010/main" val="316823024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29EE7-9476-43DC-BB9C-87A4A50B2BF8}" type="datetime1">
              <a:rPr lang="en-US" smtClean="0"/>
              <a:t>6/13/2019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07B500-E03F-49BC-AA0E-800795F0E93C}" type="slidenum">
              <a:rPr lang="en-US" smtClean="0"/>
              <a:t>‹#›</a:t>
            </a:fld>
            <a:endParaRPr lang="en-US"/>
          </a:p>
        </p:txBody>
      </p:sp>
    </p:spTree>
    <p:extLst>
      <p:ext uri="{BB962C8B-B14F-4D97-AF65-F5344CB8AC3E}">
        <p14:creationId xmlns:p14="http://schemas.microsoft.com/office/powerpoint/2010/main" val="185717584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We are excited to have you here today.  I’m Debra </a:t>
            </a:r>
            <a:r>
              <a:rPr lang="en-US" dirty="0" err="1"/>
              <a:t>Hotch</a:t>
            </a:r>
            <a:r>
              <a:rPr lang="en-US" dirty="0"/>
              <a:t>, Associate Director for Entrepreneurship, Media &amp; Tech, Consulting and Higher Ed. I have been in touch with many of  you already as I run the Career Success Workshop.  I will be speaking briefly—about 20 minutes about resources and events here at Harvard to help you get started in the Entrepreneurship pathway. Then I will open to questions.  Depending on what you are interested in doing, you will have specific take </a:t>
            </a:r>
            <a:r>
              <a:rPr lang="en-US" dirty="0" err="1"/>
              <a:t>aways</a:t>
            </a:r>
            <a:r>
              <a:rPr lang="en-US" dirty="0"/>
              <a:t>. </a:t>
            </a:r>
            <a:endParaRPr lang="en-US" dirty="0">
              <a:cs typeface="Calibri"/>
            </a:endParaRP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1</a:t>
            </a:fld>
            <a:endParaRPr lang="en-US"/>
          </a:p>
        </p:txBody>
      </p:sp>
    </p:spTree>
    <p:extLst>
      <p:ext uri="{BB962C8B-B14F-4D97-AF65-F5344CB8AC3E}">
        <p14:creationId xmlns:p14="http://schemas.microsoft.com/office/powerpoint/2010/main" val="134890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HGSE entrepreneurial students are interested in doing business for a social cause—this is called social entrepreneurship.  </a:t>
            </a:r>
          </a:p>
          <a:p>
            <a:endParaRPr lang="en-US" dirty="0"/>
          </a:p>
          <a:p>
            <a:r>
              <a:rPr lang="en-US" dirty="0"/>
              <a:t>You may already have a mission or specific problem that you want to solve.  If you ‘re interested in Entrepreneurship, there are three major forms  your interest can take:  Creating or founding your own organization, working in someone else’s startup, or working for a funding organization.</a:t>
            </a:r>
            <a:endParaRPr lang="en-US" dirty="0">
              <a:cs typeface="Calibri" panose="020F0502020204030204"/>
            </a:endParaRP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2</a:t>
            </a:fld>
            <a:endParaRPr lang="en-US"/>
          </a:p>
        </p:txBody>
      </p:sp>
    </p:spTree>
    <p:extLst>
      <p:ext uri="{BB962C8B-B14F-4D97-AF65-F5344CB8AC3E}">
        <p14:creationId xmlns:p14="http://schemas.microsoft.com/office/powerpoint/2010/main" val="2878384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dirty="0">
                <a:cs typeface="Calibri"/>
              </a:rPr>
              <a:t>If you want to start your own business, you have three things to consider.  Do you have idea on how you want to make the world a better place?  Do you have skills you need to </a:t>
            </a:r>
            <a:r>
              <a:rPr lang="en-US" dirty="0" err="1">
                <a:cs typeface="Calibri"/>
              </a:rPr>
              <a:t>creat</a:t>
            </a:r>
            <a:r>
              <a:rPr lang="en-US" dirty="0">
                <a:cs typeface="Calibri"/>
              </a:rPr>
              <a:t> and run your organization?  What kind of support do you need in terms of team, mentoring and funding resources?</a:t>
            </a:r>
          </a:p>
          <a:p>
            <a:r>
              <a:rPr lang="en-US" dirty="0">
                <a:cs typeface="Calibri"/>
              </a:rPr>
              <a:t>A team a mentor a funder resources</a:t>
            </a:r>
          </a:p>
          <a:p>
            <a:endParaRPr lang="en-US"/>
          </a:p>
          <a:p>
            <a:endParaRPr lang="en-US"/>
          </a:p>
          <a:p>
            <a:endParaRPr lang="en-US">
              <a:cs typeface="Calibri"/>
            </a:endParaRP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3</a:t>
            </a:fld>
            <a:endParaRPr lang="en-US"/>
          </a:p>
        </p:txBody>
      </p:sp>
    </p:spTree>
    <p:extLst>
      <p:ext uri="{BB962C8B-B14F-4D97-AF65-F5344CB8AC3E}">
        <p14:creationId xmlns:p14="http://schemas.microsoft.com/office/powerpoint/2010/main" val="2693817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Let's walk through this time line if you're interested in founding your own organization to  help you plan your time throughout the year. We will be notifying you of exact dates and posting them in the Hub.</a:t>
            </a:r>
            <a:endParaRPr lang="en-US" dirty="0"/>
          </a:p>
          <a:p>
            <a:r>
              <a:rPr lang="en-US" dirty="0"/>
              <a:t>Prior to arriving on campus, you can begin engaging</a:t>
            </a:r>
            <a:r>
              <a:rPr lang="en-US" dirty="0">
                <a:cs typeface="Calibri"/>
              </a:rPr>
              <a:t>  on the hub to find team members and like minded people. In</a:t>
            </a:r>
            <a:r>
              <a:rPr lang="en-US" dirty="0"/>
              <a:t> order to hit the ground running when you arrive at HGSE, you can do some planning and research. Research the  resources and courses open to you and then begin formulating your idea. </a:t>
            </a:r>
            <a:endParaRPr lang="en-US" dirty="0">
              <a:cs typeface="Calibri"/>
            </a:endParaRPr>
          </a:p>
          <a:p>
            <a:r>
              <a:rPr lang="en-US" dirty="0"/>
              <a:t>If you’re someone who wants to create your own organization, you likely already have an idea on how you want to make the world a better place.  Even before you get here, you can begin formulating your idea.  Once you know how you want to impact the field, you need to brainstorm all of the solutions you can think of.  Then you can evaluate your idea by asking  yourself these questions: </a:t>
            </a:r>
            <a:endParaRPr lang="en-US" dirty="0">
              <a:cs typeface="Calibri" panose="020F0502020204030204"/>
            </a:endParaRPr>
          </a:p>
          <a:p>
            <a:r>
              <a:rPr lang="en-US" dirty="0"/>
              <a:t>Am I passionate about the idea? </a:t>
            </a:r>
            <a:endParaRPr lang="en-US" dirty="0">
              <a:cs typeface="Calibri" panose="020F0502020204030204"/>
            </a:endParaRPr>
          </a:p>
          <a:p>
            <a:r>
              <a:rPr lang="en-US" dirty="0"/>
              <a:t>Can I see myself working on it for the next decade or so? </a:t>
            </a:r>
            <a:endParaRPr lang="en-US" dirty="0">
              <a:cs typeface="Calibri" panose="020F0502020204030204"/>
            </a:endParaRPr>
          </a:p>
          <a:p>
            <a:r>
              <a:rPr lang="en-US" dirty="0"/>
              <a:t>Is the idea simple and easy to explain? </a:t>
            </a:r>
            <a:endParaRPr lang="en-US" dirty="0">
              <a:cs typeface="Calibri" panose="020F0502020204030204"/>
            </a:endParaRPr>
          </a:p>
          <a:p>
            <a:r>
              <a:rPr lang="en-US" dirty="0"/>
              <a:t>Does it have a revenue stream? </a:t>
            </a:r>
            <a:endParaRPr lang="en-US" dirty="0">
              <a:cs typeface="Calibri" panose="020F0502020204030204"/>
            </a:endParaRPr>
          </a:p>
          <a:p>
            <a:r>
              <a:rPr lang="en-US" dirty="0"/>
              <a:t>Is the idea unique or better than what’s out there? </a:t>
            </a:r>
            <a:endParaRPr lang="en-US" dirty="0">
              <a:cs typeface="Calibri" panose="020F0502020204030204"/>
            </a:endParaRPr>
          </a:p>
          <a:p>
            <a:r>
              <a:rPr lang="en-US" dirty="0"/>
              <a:t>If you answer no to any of these questions, you may want to find a new idea or think about working on someone else’s idea.   Then you will need to consider and analyze the relevant markets. Research the market for the current trends of the market place.  Talk to your friends, family and by joining the Entrepreneurship Pathway, you can begin engaging with each other on the Hub, begin researching courses. All of these things will help you to choose wisely among the array of resources and courses offered. </a:t>
            </a:r>
            <a:endParaRPr lang="en-US" dirty="0">
              <a:cs typeface="Calibri"/>
            </a:endParaRPr>
          </a:p>
          <a:p>
            <a:r>
              <a:rPr lang="en-US" dirty="0">
                <a:cs typeface="Calibri"/>
              </a:rPr>
              <a:t>Next week on August 13th, Jaime Goldstein from HILT will hold a webinar on HILT funding and their resources and the on August 14th the </a:t>
            </a:r>
            <a:r>
              <a:rPr lang="en-US" dirty="0" err="1">
                <a:cs typeface="Calibri"/>
              </a:rPr>
              <a:t>iLab</a:t>
            </a:r>
            <a:r>
              <a:rPr lang="en-US" dirty="0">
                <a:cs typeface="Calibri"/>
              </a:rPr>
              <a:t> will hold an intro webinar</a:t>
            </a:r>
          </a:p>
          <a:p>
            <a:endParaRPr lang="en-US">
              <a:cs typeface="Calibri"/>
            </a:endParaRPr>
          </a:p>
          <a:p>
            <a:r>
              <a:rPr lang="en-US" dirty="0">
                <a:cs typeface="Calibri"/>
              </a:rPr>
              <a:t>Gap analysis library resources, specific courses, grant opportunities.</a:t>
            </a:r>
          </a:p>
          <a:p>
            <a:endParaRPr lang="en-US"/>
          </a:p>
          <a:p>
            <a:endParaRPr lang="en-US"/>
          </a:p>
          <a:p>
            <a:pPr marL="171450" indent="-171450">
              <a:buFont typeface="Arial"/>
              <a:buChar char="•"/>
            </a:pPr>
            <a:r>
              <a:rPr lang="en-US" dirty="0"/>
              <a:t>Orientation</a:t>
            </a:r>
            <a:endParaRPr lang="en-US" dirty="0">
              <a:cs typeface="Calibri"/>
            </a:endParaRPr>
          </a:p>
          <a:p>
            <a:r>
              <a:rPr lang="en-US" dirty="0"/>
              <a:t>  </a:t>
            </a:r>
            <a:endParaRPr lang="en-US" dirty="0">
              <a:cs typeface="Calibri"/>
            </a:endParaRPr>
          </a:p>
          <a:p>
            <a:r>
              <a:rPr lang="en-US" dirty="0"/>
              <a:t>When you get to campus, you will want to shop the courses that you identify to narrow down your list and select those most relevant to your own gaps in skills or content knowledge.  Use this time to apply for internships, talk to professors and visit the </a:t>
            </a:r>
            <a:r>
              <a:rPr lang="en-US" dirty="0" err="1"/>
              <a:t>iLab</a:t>
            </a:r>
            <a:r>
              <a:rPr lang="en-US" dirty="0"/>
              <a:t>.  Some professors who </a:t>
            </a:r>
            <a:endParaRPr lang="en-US" dirty="0">
              <a:cs typeface="Calibri"/>
            </a:endParaRPr>
          </a:p>
          <a:p>
            <a:r>
              <a:rPr lang="en-US" dirty="0">
                <a:cs typeface="Calibri"/>
              </a:rPr>
              <a:t>SEPT or AUG In August and into September, you </a:t>
            </a:r>
            <a:r>
              <a:rPr lang="en-US" dirty="0" err="1">
                <a:cs typeface="Calibri"/>
              </a:rPr>
              <a:t>shoud</a:t>
            </a:r>
            <a:r>
              <a:rPr lang="en-US" dirty="0">
                <a:cs typeface="Calibri"/>
              </a:rPr>
              <a:t> join HIVE, check out the HILT mailing list and application and begin forming your team.</a:t>
            </a:r>
          </a:p>
          <a:p>
            <a:endParaRPr lang="en-US">
              <a:cs typeface="Calibri"/>
            </a:endParaRPr>
          </a:p>
          <a:p>
            <a:r>
              <a:rPr lang="en-US" dirty="0">
                <a:cs typeface="Calibri"/>
              </a:rPr>
              <a:t>As you get involved with HIVE you'll be given information and have opportunities to participate in pitch competitions, hackathons, business plan reviews. and mentoring opportunities continuing into  the late fall and into second semester.  Two challenges to watch out for are the President's Innovation challenge and Seed for Change Innovation Challenge.  </a:t>
            </a:r>
            <a:r>
              <a:rPr lang="en-US" dirty="0" err="1">
                <a:cs typeface="Calibri"/>
              </a:rPr>
              <a:t>JTerm</a:t>
            </a:r>
            <a:r>
              <a:rPr lang="en-US" dirty="0">
                <a:cs typeface="Calibri"/>
              </a:rPr>
              <a:t> classes are also opportunities for additional courses.  During Spring Break in March HIVE has a Silicon Valley trek you may want so keep that on your radar.</a:t>
            </a:r>
          </a:p>
          <a:p>
            <a:r>
              <a:rPr lang="en-US" dirty="0">
                <a:cs typeface="Calibri"/>
              </a:rPr>
              <a:t> </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4</a:t>
            </a:fld>
            <a:endParaRPr lang="en-US"/>
          </a:p>
        </p:txBody>
      </p:sp>
    </p:spTree>
    <p:extLst>
      <p:ext uri="{BB962C8B-B14F-4D97-AF65-F5344CB8AC3E}">
        <p14:creationId xmlns:p14="http://schemas.microsoft.com/office/powerpoint/2010/main" val="2253655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You may want to effect social change by working for a startup or a funding organization.  Three questions to ask yourself: </a:t>
            </a:r>
            <a:r>
              <a:rPr lang="en-US" dirty="0"/>
              <a:t>Do you want to be part of a small quickly growing business with constant access to leadership working on projects that directly impact users? Do you want to have responsibilities in many areas of the organization that could lead to promotions and job titles not plausible in a larger company?</a:t>
            </a:r>
          </a:p>
          <a:p>
            <a:endParaRPr lang="en-US" dirty="0">
              <a:cs typeface="Calibri"/>
            </a:endParaRPr>
          </a:p>
          <a:p>
            <a:r>
              <a:rPr lang="en-US" dirty="0">
                <a:cs typeface="Calibri"/>
              </a:rPr>
              <a:t>If you're thinking about working for a funder, would you like to influence the direction of the market and contribute to a cause?</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5</a:t>
            </a:fld>
            <a:endParaRPr lang="en-US"/>
          </a:p>
        </p:txBody>
      </p:sp>
    </p:spTree>
    <p:extLst>
      <p:ext uri="{BB962C8B-B14F-4D97-AF65-F5344CB8AC3E}">
        <p14:creationId xmlns:p14="http://schemas.microsoft.com/office/powerpoint/2010/main" val="1923916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If you're interested in working for a startup or funder, use your time prior to arriving to decide on the strengths you want to bring—management? Analytical? Communication? And create your narrative.  During Orientation, utilize course shopping, apply for internships and talk to professors and fellow students.  You may find someone here at HGSE or Harvard wide working on a project you want to join. </a:t>
            </a:r>
            <a:r>
              <a:rPr lang="en-US" dirty="0"/>
              <a:t> People from other Harvard Schools may be interested in starting up in the education sector, but do not have the sector knowledge that</a:t>
            </a:r>
            <a:r>
              <a:rPr lang="en-US" dirty="0">
                <a:cs typeface="Calibri"/>
              </a:rPr>
              <a:t> you may bring.  </a:t>
            </a:r>
            <a:r>
              <a:rPr lang="en-US" dirty="0" err="1">
                <a:cs typeface="Calibri"/>
              </a:rPr>
              <a:t>LearnLaunch</a:t>
            </a:r>
            <a:r>
              <a:rPr lang="en-US" dirty="0">
                <a:cs typeface="Calibri"/>
              </a:rPr>
              <a:t> is a wonderful resource for connecting with startups.  Take advantage of the </a:t>
            </a:r>
            <a:r>
              <a:rPr lang="en-US" dirty="0" err="1">
                <a:cs typeface="Calibri"/>
              </a:rPr>
              <a:t>iLab</a:t>
            </a:r>
            <a:r>
              <a:rPr lang="en-US" dirty="0">
                <a:cs typeface="Calibri"/>
              </a:rPr>
              <a:t> and HIVE resources, plan to attend the HIVE Trek during Spring Break if you're interested in California.  Making connections is your priority.  Startups and funders use just in time hiring and you will be applying for actual jobs beginning in March for foundations and into June for smaller startups.</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6</a:t>
            </a:fld>
            <a:endParaRPr lang="en-US"/>
          </a:p>
        </p:txBody>
      </p:sp>
    </p:spTree>
    <p:extLst>
      <p:ext uri="{BB962C8B-B14F-4D97-AF65-F5344CB8AC3E}">
        <p14:creationId xmlns:p14="http://schemas.microsoft.com/office/powerpoint/2010/main" val="231663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Here are some upcoming events. Making sure you join HIVE and for starting your own organization join the HILT mailing list so you don't miss out.</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7</a:t>
            </a:fld>
            <a:endParaRPr lang="en-US"/>
          </a:p>
        </p:txBody>
      </p:sp>
    </p:spTree>
    <p:extLst>
      <p:ext uri="{BB962C8B-B14F-4D97-AF65-F5344CB8AC3E}">
        <p14:creationId xmlns:p14="http://schemas.microsoft.com/office/powerpoint/2010/main" val="375997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CSO is here at beginning to help you identify resources and deadlines so be sure to sign up for HIVE to move on to start up and funder search</a:t>
            </a:r>
          </a:p>
          <a:p>
            <a:r>
              <a:rPr lang="en-US">
                <a:cs typeface="Calibri"/>
              </a:rPr>
              <a:t>HIVE is your primary student org for activities and resources to help you throughout your year here. Joining HIVE is your first step.</a:t>
            </a:r>
          </a:p>
          <a:p>
            <a:r>
              <a:rPr lang="en-US" dirty="0">
                <a:cs typeface="Calibri"/>
              </a:rPr>
              <a:t>The Harvard Innovation Lab or the </a:t>
            </a:r>
            <a:r>
              <a:rPr lang="en-US" dirty="0" err="1">
                <a:cs typeface="Calibri"/>
              </a:rPr>
              <a:t>Ilab</a:t>
            </a:r>
            <a:r>
              <a:rPr lang="en-US" dirty="0">
                <a:cs typeface="Calibri"/>
              </a:rPr>
              <a:t> is a space where you can actually work on your idea and meet like minded people.  The </a:t>
            </a:r>
            <a:r>
              <a:rPr lang="en-US" dirty="0" err="1">
                <a:cs typeface="Calibri"/>
              </a:rPr>
              <a:t>iLab</a:t>
            </a:r>
            <a:r>
              <a:rPr lang="en-US">
                <a:cs typeface="Calibri"/>
              </a:rPr>
              <a:t> holds a myriad of programs, events and advising sessions. HILT is a funding initiative. </a:t>
            </a:r>
            <a:endParaRPr lang="en-US" dirty="0">
              <a:cs typeface="Calibri"/>
            </a:endParaRPr>
          </a:p>
          <a:p>
            <a:endParaRPr lang="en-US" dirty="0">
              <a:cs typeface="Calibri"/>
            </a:endParaRPr>
          </a:p>
          <a:p>
            <a:r>
              <a:rPr lang="en-US" dirty="0">
                <a:cs typeface="Calibri"/>
              </a:rPr>
              <a:t>Describe and tell role of each for pathway.</a:t>
            </a:r>
          </a:p>
          <a:p>
            <a:r>
              <a:rPr lang="en-US">
                <a:cs typeface="Calibri"/>
              </a:rPr>
              <a:t>In addition through t he Harvard Library you had access to the Foundation Directory online.</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8</a:t>
            </a:fld>
            <a:endParaRPr lang="en-US"/>
          </a:p>
        </p:txBody>
      </p:sp>
    </p:spTree>
    <p:extLst>
      <p:ext uri="{BB962C8B-B14F-4D97-AF65-F5344CB8AC3E}">
        <p14:creationId xmlns:p14="http://schemas.microsoft.com/office/powerpoint/2010/main" val="157662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Here are some reminders for CSO workshops and panels.</a:t>
            </a:r>
          </a:p>
        </p:txBody>
      </p:sp>
      <p:sp>
        <p:nvSpPr>
          <p:cNvPr id="4" name="Date Placeholder 3"/>
          <p:cNvSpPr>
            <a:spLocks noGrp="1"/>
          </p:cNvSpPr>
          <p:nvPr>
            <p:ph type="dt" idx="1"/>
          </p:nvPr>
        </p:nvSpPr>
        <p:spPr/>
        <p:txBody>
          <a:bodyPr/>
          <a:lstStyle/>
          <a:p>
            <a:fld id="{29529EE7-9476-43DC-BB9C-87A4A50B2BF8}" type="datetime1">
              <a:rPr lang="en-US" smtClean="0"/>
              <a:t>6/13/2019</a:t>
            </a:fld>
            <a:endParaRPr lang="en-US"/>
          </a:p>
        </p:txBody>
      </p:sp>
      <p:sp>
        <p:nvSpPr>
          <p:cNvPr id="5" name="Slide Number Placeholder 4"/>
          <p:cNvSpPr>
            <a:spLocks noGrp="1"/>
          </p:cNvSpPr>
          <p:nvPr>
            <p:ph type="sldNum" sz="quarter" idx="5"/>
          </p:nvPr>
        </p:nvSpPr>
        <p:spPr/>
        <p:txBody>
          <a:bodyPr/>
          <a:lstStyle/>
          <a:p>
            <a:fld id="{F007B500-E03F-49BC-AA0E-800795F0E93C}" type="slidenum">
              <a:rPr lang="en-US" smtClean="0"/>
              <a:t>9</a:t>
            </a:fld>
            <a:endParaRPr lang="en-US"/>
          </a:p>
        </p:txBody>
      </p:sp>
    </p:spTree>
    <p:extLst>
      <p:ext uri="{BB962C8B-B14F-4D97-AF65-F5344CB8AC3E}">
        <p14:creationId xmlns:p14="http://schemas.microsoft.com/office/powerpoint/2010/main" val="699724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lgn="l">
              <a:defRPr>
                <a:solidFill>
                  <a:srgbClr val="A51C30"/>
                </a:solidFill>
                <a:latin typeface="Helvetica"/>
                <a:cs typeface="Helvetica"/>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l">
              <a:buNone/>
              <a:defRPr>
                <a:solidFill>
                  <a:schemeClr val="tx1">
                    <a:tint val="75000"/>
                  </a:schemeClr>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044047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4000">
                <a:solidFill>
                  <a:srgbClr val="A51C30"/>
                </a:solidFill>
                <a:latin typeface="Helvetica"/>
                <a:cs typeface="Helvetica"/>
              </a:defRPr>
            </a:lvl1p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a:latin typeface="Helvetica"/>
                <a:cs typeface="Helvetica"/>
              </a:defRPr>
            </a:lvl1pPr>
            <a:lvl2pPr>
              <a:defRPr>
                <a:latin typeface="Helvetica"/>
                <a:cs typeface="Helvetica"/>
              </a:defRPr>
            </a:lvl2pPr>
            <a:lvl3pPr>
              <a:defRPr>
                <a:latin typeface="Helvetica"/>
                <a:cs typeface="Helvetica"/>
              </a:defRPr>
            </a:lvl3pPr>
            <a:lvl4pPr>
              <a:defRPr>
                <a:latin typeface="Helvetica"/>
                <a:cs typeface="Helvetica"/>
              </a:defRPr>
            </a:lvl4pPr>
            <a:lvl5pPr>
              <a:defRPr>
                <a:latin typeface="Helvetica"/>
                <a:cs typeface="Helvetica"/>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8118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4000">
                <a:solidFill>
                  <a:srgbClr val="A51C30"/>
                </a:solidFill>
                <a:latin typeface="Helvetica"/>
                <a:cs typeface="Helvetica"/>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atin typeface="Helvetica"/>
                <a:cs typeface="Helvetica"/>
              </a:defRPr>
            </a:lvl1pPr>
            <a:lvl2pPr>
              <a:defRPr sz="2400">
                <a:latin typeface="Helvetica"/>
                <a:cs typeface="Helvetica"/>
              </a:defRPr>
            </a:lvl2pPr>
            <a:lvl3pPr>
              <a:defRPr sz="2000">
                <a:latin typeface="Helvetica"/>
                <a:cs typeface="Helvetica"/>
              </a:defRPr>
            </a:lvl3pPr>
            <a:lvl4pPr>
              <a:defRPr sz="1800">
                <a:latin typeface="Helvetica"/>
                <a:cs typeface="Helvetica"/>
              </a:defRPr>
            </a:lvl4pPr>
            <a:lvl5pPr>
              <a:defRPr sz="1800">
                <a:latin typeface="Helvetica"/>
                <a:cs typeface="Helvetic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atin typeface="Helvetica"/>
                <a:cs typeface="Helvetica"/>
              </a:defRPr>
            </a:lvl1pPr>
            <a:lvl2pPr>
              <a:defRPr sz="2400">
                <a:latin typeface="Helvetica"/>
                <a:cs typeface="Helvetica"/>
              </a:defRPr>
            </a:lvl2pPr>
            <a:lvl3pPr>
              <a:defRPr sz="2000">
                <a:latin typeface="Helvetica"/>
                <a:cs typeface="Helvetica"/>
              </a:defRPr>
            </a:lvl3pPr>
            <a:lvl4pPr>
              <a:defRPr sz="1800">
                <a:latin typeface="Helvetica"/>
                <a:cs typeface="Helvetica"/>
              </a:defRPr>
            </a:lvl4pPr>
            <a:lvl5pPr>
              <a:defRPr sz="1800">
                <a:latin typeface="Helvetica"/>
                <a:cs typeface="Helvetic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982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4000">
                <a:solidFill>
                  <a:srgbClr val="A51C30"/>
                </a:solidFill>
                <a:latin typeface="Helvetica"/>
                <a:cs typeface="Helvetica"/>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100" b="1">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atin typeface="Helvetica"/>
                <a:cs typeface="Helvetica"/>
              </a:defRPr>
            </a:lvl1pPr>
            <a:lvl2pPr>
              <a:defRPr sz="2000">
                <a:latin typeface="Helvetica"/>
                <a:cs typeface="Helvetica"/>
              </a:defRPr>
            </a:lvl2pPr>
            <a:lvl3pPr>
              <a:defRPr sz="1800">
                <a:latin typeface="Helvetica"/>
                <a:cs typeface="Helvetica"/>
              </a:defRPr>
            </a:lvl3pPr>
            <a:lvl4pPr>
              <a:defRPr sz="1600">
                <a:latin typeface="Helvetica"/>
                <a:cs typeface="Helvetica"/>
              </a:defRPr>
            </a:lvl4pPr>
            <a:lvl5pPr>
              <a:defRPr sz="1600">
                <a:latin typeface="Helvetica"/>
                <a:cs typeface="Helvetica"/>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100" b="1">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atin typeface="Helvetica"/>
                <a:cs typeface="Helvetica"/>
              </a:defRPr>
            </a:lvl1pPr>
            <a:lvl2pPr>
              <a:defRPr sz="2000">
                <a:latin typeface="Helvetica"/>
                <a:cs typeface="Helvetica"/>
              </a:defRPr>
            </a:lvl2pPr>
            <a:lvl3pPr>
              <a:defRPr sz="1800">
                <a:latin typeface="Helvetica"/>
                <a:cs typeface="Helvetica"/>
              </a:defRPr>
            </a:lvl3pPr>
            <a:lvl4pPr>
              <a:defRPr sz="1600">
                <a:latin typeface="Helvetica"/>
                <a:cs typeface="Helvetica"/>
              </a:defRPr>
            </a:lvl4pPr>
            <a:lvl5pPr>
              <a:defRPr sz="1600">
                <a:latin typeface="Helvetica"/>
                <a:cs typeface="Helvetica"/>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121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4000">
                <a:solidFill>
                  <a:srgbClr val="A51C30"/>
                </a:solidFill>
                <a:latin typeface="Helvetica"/>
                <a:cs typeface="Helvetica"/>
              </a:defRPr>
            </a:lvl1pPr>
          </a:lstStyle>
          <a:p>
            <a:r>
              <a:rPr lang="en-US"/>
              <a:t>Click to edit Master title style</a:t>
            </a:r>
          </a:p>
        </p:txBody>
      </p:sp>
    </p:spTree>
    <p:extLst>
      <p:ext uri="{BB962C8B-B14F-4D97-AF65-F5344CB8AC3E}">
        <p14:creationId xmlns:p14="http://schemas.microsoft.com/office/powerpoint/2010/main" val="4145330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08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437313"/>
            <a:ext cx="9144000" cy="420687"/>
          </a:xfrm>
          <a:prstGeom prst="rect">
            <a:avLst/>
          </a:prstGeom>
          <a:solidFill>
            <a:srgbClr val="A51C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51C30"/>
              </a:solidFill>
            </a:endParaRPr>
          </a:p>
        </p:txBody>
      </p:sp>
      <p:pic>
        <p:nvPicPr>
          <p:cNvPr id="12" name="Picture 11" descr="HGSE_shield_rgb.png"/>
          <p:cNvPicPr>
            <a:picLocks noChangeAspect="1"/>
          </p:cNvPicPr>
          <p:nvPr/>
        </p:nvPicPr>
        <p:blipFill>
          <a:blip r:embed="rId8" cstate="email">
            <a:alphaModFix amt="14000"/>
            <a:extLst>
              <a:ext uri="{28A0092B-C50C-407E-A947-70E740481C1C}">
                <a14:useLocalDpi xmlns:a14="http://schemas.microsoft.com/office/drawing/2010/main" val="0"/>
              </a:ext>
            </a:extLst>
          </a:blip>
          <a:stretch>
            <a:fillRect/>
          </a:stretch>
        </p:blipFill>
        <p:spPr>
          <a:xfrm>
            <a:off x="8454123" y="103505"/>
            <a:ext cx="554813" cy="633412"/>
          </a:xfrm>
          <a:prstGeom prst="rect">
            <a:avLst/>
          </a:prstGeom>
        </p:spPr>
      </p:pic>
      <p:sp>
        <p:nvSpPr>
          <p:cNvPr id="4" name="TextBox 3"/>
          <p:cNvSpPr txBox="1"/>
          <p:nvPr userDrawn="1"/>
        </p:nvSpPr>
        <p:spPr>
          <a:xfrm>
            <a:off x="2441577" y="6507838"/>
            <a:ext cx="6580188" cy="261610"/>
          </a:xfrm>
          <a:prstGeom prst="rect">
            <a:avLst/>
          </a:prstGeom>
          <a:noFill/>
        </p:spPr>
        <p:txBody>
          <a:bodyPr wrap="square" rtlCol="0">
            <a:spAutoFit/>
          </a:bodyPr>
          <a:lstStyle/>
          <a:p>
            <a:pPr algn="r"/>
            <a:r>
              <a:rPr lang="en-US" sz="1100">
                <a:solidFill>
                  <a:schemeClr val="bg1"/>
                </a:solidFill>
                <a:latin typeface="ITC Franklin Gothic Std Book"/>
              </a:rPr>
              <a:t>Title | Date</a:t>
            </a:r>
          </a:p>
        </p:txBody>
      </p:sp>
    </p:spTree>
    <p:extLst>
      <p:ext uri="{BB962C8B-B14F-4D97-AF65-F5344CB8AC3E}">
        <p14:creationId xmlns:p14="http://schemas.microsoft.com/office/powerpoint/2010/main" val="1165751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boss.blogs.nytimes.com/2014/01/07/entrepreneurial-lessons-from-the-wolf-of-wall-stree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fortune.com/2016/06/17/leonardo-dicaprio-wolf-of-wall-street/" TargetMode="External"/><Relationship Id="rId4" Type="http://schemas.openxmlformats.org/officeDocument/2006/relationships/hyperlink" Target="https://wall.alphacoders.com/big.php?i=683363&amp;lang=Swedish"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freepik.com/free-vector/hand-drawn-idea-concept_829848.htm" TargetMode="External"/><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clipart-library.com/pictures-of-money.html" TargetMode="External"/><Relationship Id="rId4" Type="http://schemas.openxmlformats.org/officeDocument/2006/relationships/hyperlink" Target="http://comics.roderickmann.org/ShowComic.do?id=1&amp;o=755" TargetMode="Externa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hivehgse.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gse.harvard.edu/news/18/10/transformative-learning" TargetMode="External"/><Relationship Id="rId13" Type="http://schemas.openxmlformats.org/officeDocument/2006/relationships/image" Target="../media/image12.png"/><Relationship Id="rId18" Type="http://schemas.openxmlformats.org/officeDocument/2006/relationships/hyperlink" Target="https://entrepreneurship.gse.harvard.edu/" TargetMode="External"/><Relationship Id="rId3" Type="http://schemas.openxmlformats.org/officeDocument/2006/relationships/hyperlink" Target="https://www.hivehgse.org/" TargetMode="External"/><Relationship Id="rId7" Type="http://schemas.openxmlformats.org/officeDocument/2006/relationships/image" Target="../media/image9.svg"/><Relationship Id="rId12" Type="http://schemas.openxmlformats.org/officeDocument/2006/relationships/hyperlink" Target="https://communities.gse.harvard.edu/hgsehub/s/hgse-entrepreneurship-pathway" TargetMode="External"/><Relationship Id="rId17" Type="http://schemas.openxmlformats.org/officeDocument/2006/relationships/image" Target="../media/image14.gif"/><Relationship Id="rId2" Type="http://schemas.openxmlformats.org/officeDocument/2006/relationships/notesSlide" Target="../notesSlides/notesSlide8.xml"/><Relationship Id="rId16" Type="http://schemas.openxmlformats.org/officeDocument/2006/relationships/hyperlink" Target="https://cso.gse.harvard.edu/entrepreneurship-pathway" TargetMode="Externa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jpeg"/><Relationship Id="rId5" Type="http://schemas.openxmlformats.org/officeDocument/2006/relationships/hyperlink" Target="https://hilt.harvard.edu/funding-opportunities/pilot-funds/?admin_panel=1" TargetMode="External"/><Relationship Id="rId15" Type="http://schemas.openxmlformats.org/officeDocument/2006/relationships/image" Target="../media/image13.png"/><Relationship Id="rId10" Type="http://schemas.openxmlformats.org/officeDocument/2006/relationships/hyperlink" Target="https://innovationlabs.harvard.edu/" TargetMode="External"/><Relationship Id="rId19" Type="http://schemas.openxmlformats.org/officeDocument/2006/relationships/image" Target="../media/image15.png"/><Relationship Id="rId4" Type="http://schemas.openxmlformats.org/officeDocument/2006/relationships/image" Target="../media/image7.png"/><Relationship Id="rId9" Type="http://schemas.openxmlformats.org/officeDocument/2006/relationships/image" Target="../media/image10.jpeg"/><Relationship Id="rId14" Type="http://schemas.openxmlformats.org/officeDocument/2006/relationships/hyperlink" Target="https://mittalsouthasiainstitute.harvard.edu/seed-for-change-competition/"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1" y="0"/>
            <a:ext cx="9144001" cy="5071122"/>
          </a:xfrm>
          <a:prstGeom prst="rect">
            <a:avLst/>
          </a:prstGeom>
        </p:spPr>
      </p:pic>
      <p:sp>
        <p:nvSpPr>
          <p:cNvPr id="5" name="Rectangle 4"/>
          <p:cNvSpPr/>
          <p:nvPr/>
        </p:nvSpPr>
        <p:spPr>
          <a:xfrm>
            <a:off x="0" y="4333875"/>
            <a:ext cx="9144000" cy="2524125"/>
          </a:xfrm>
          <a:prstGeom prst="rect">
            <a:avLst/>
          </a:prstGeom>
          <a:solidFill>
            <a:srgbClr val="A51C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A51C30"/>
              </a:solidFill>
            </a:endParaRPr>
          </a:p>
        </p:txBody>
      </p:sp>
      <p:sp>
        <p:nvSpPr>
          <p:cNvPr id="8" name="TextBox 7"/>
          <p:cNvSpPr txBox="1"/>
          <p:nvPr/>
        </p:nvSpPr>
        <p:spPr>
          <a:xfrm>
            <a:off x="1773066" y="4500549"/>
            <a:ext cx="6918507" cy="1292662"/>
          </a:xfrm>
          <a:prstGeom prst="rect">
            <a:avLst/>
          </a:prstGeom>
          <a:noFill/>
        </p:spPr>
        <p:txBody>
          <a:bodyPr wrap="square" rtlCol="0">
            <a:spAutoFit/>
          </a:bodyPr>
          <a:lstStyle/>
          <a:p>
            <a:pPr algn="r"/>
            <a:r>
              <a:rPr lang="en-US" sz="5000">
                <a:solidFill>
                  <a:schemeClr val="bg1"/>
                </a:solidFill>
                <a:latin typeface="Adobe Garamond Pro Semibold"/>
              </a:rPr>
              <a:t>Entrepreneurship Pathway</a:t>
            </a:r>
          </a:p>
          <a:p>
            <a:pPr algn="r"/>
            <a:r>
              <a:rPr lang="en-US" sz="2800">
                <a:solidFill>
                  <a:schemeClr val="bg1"/>
                </a:solidFill>
                <a:latin typeface="Adobe Garamond Pro Semibold"/>
              </a:rPr>
              <a:t>Getting Started</a:t>
            </a:r>
          </a:p>
        </p:txBody>
      </p:sp>
      <p:pic>
        <p:nvPicPr>
          <p:cNvPr id="10" name="Picture 9"/>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793" y="4722813"/>
            <a:ext cx="1581480" cy="1238171"/>
          </a:xfrm>
          <a:prstGeom prst="rect">
            <a:avLst/>
          </a:prstGeom>
        </p:spPr>
      </p:pic>
      <p:cxnSp>
        <p:nvCxnSpPr>
          <p:cNvPr id="13" name="Straight Connector 12"/>
          <p:cNvCxnSpPr/>
          <p:nvPr/>
        </p:nvCxnSpPr>
        <p:spPr>
          <a:xfrm>
            <a:off x="510550" y="6345566"/>
            <a:ext cx="8633450" cy="1"/>
          </a:xfrm>
          <a:prstGeom prst="line">
            <a:avLst/>
          </a:prstGeom>
          <a:ln w="6350" cmpd="sng">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081217" y="6417009"/>
            <a:ext cx="6580188" cy="323165"/>
          </a:xfrm>
          <a:prstGeom prst="rect">
            <a:avLst/>
          </a:prstGeom>
          <a:noFill/>
        </p:spPr>
        <p:txBody>
          <a:bodyPr wrap="square" rtlCol="0">
            <a:spAutoFit/>
          </a:bodyPr>
          <a:lstStyle/>
          <a:p>
            <a:pPr algn="r"/>
            <a:r>
              <a:rPr lang="en-US" sz="1500">
                <a:solidFill>
                  <a:schemeClr val="bg1"/>
                </a:solidFill>
                <a:latin typeface="ITC Franklin Gothic Std Book"/>
              </a:rPr>
              <a:t>Career Services|</a:t>
            </a:r>
          </a:p>
        </p:txBody>
      </p:sp>
    </p:spTree>
    <p:extLst>
      <p:ext uri="{BB962C8B-B14F-4D97-AF65-F5344CB8AC3E}">
        <p14:creationId xmlns:p14="http://schemas.microsoft.com/office/powerpoint/2010/main" val="3929633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9E269-51A8-4B71-9D00-DF840B346E2B}"/>
              </a:ext>
            </a:extLst>
          </p:cNvPr>
          <p:cNvSpPr>
            <a:spLocks noGrp="1"/>
          </p:cNvSpPr>
          <p:nvPr>
            <p:ph type="title"/>
          </p:nvPr>
        </p:nvSpPr>
        <p:spPr/>
        <p:txBody>
          <a:bodyPr/>
          <a:lstStyle/>
          <a:p>
            <a:r>
              <a:rPr lang="en-US"/>
              <a:t>Open Questions</a:t>
            </a:r>
          </a:p>
        </p:txBody>
      </p:sp>
      <p:sp>
        <p:nvSpPr>
          <p:cNvPr id="3" name="Content Placeholder 2">
            <a:extLst>
              <a:ext uri="{FF2B5EF4-FFF2-40B4-BE49-F238E27FC236}">
                <a16:creationId xmlns:a16="http://schemas.microsoft.com/office/drawing/2014/main" id="{0C2115AB-3891-4075-BAE8-C50A835702DD}"/>
              </a:ext>
            </a:extLst>
          </p:cNvPr>
          <p:cNvSpPr>
            <a:spLocks noGrp="1"/>
          </p:cNvSpPr>
          <p:nvPr>
            <p:ph idx="1"/>
          </p:nvPr>
        </p:nvSpPr>
        <p:spPr/>
        <p:txBody>
          <a:bodyPr/>
          <a:lstStyle/>
          <a:p>
            <a:endParaRPr lang="en-US"/>
          </a:p>
        </p:txBody>
      </p:sp>
      <p:pic>
        <p:nvPicPr>
          <p:cNvPr id="4" name="Picture 2" descr="C:\Users\suttonva\AppData\Local\Microsoft\Windows\Temporary Internet Files\Content.IE5\NY99ASDW\question_1[1].jpg">
            <a:extLst>
              <a:ext uri="{FF2B5EF4-FFF2-40B4-BE49-F238E27FC236}">
                <a16:creationId xmlns:a16="http://schemas.microsoft.com/office/drawing/2014/main" id="{C4708108-2BE4-4F28-B74D-679952AFF74F}"/>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309018" y="1600200"/>
            <a:ext cx="4525963"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809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3402E-8947-4EF8-B53F-FC75946E0893}"/>
              </a:ext>
            </a:extLst>
          </p:cNvPr>
          <p:cNvSpPr>
            <a:spLocks noGrp="1"/>
          </p:cNvSpPr>
          <p:nvPr>
            <p:ph type="title"/>
          </p:nvPr>
        </p:nvSpPr>
        <p:spPr/>
        <p:txBody>
          <a:bodyPr anchor="t"/>
          <a:lstStyle/>
          <a:p>
            <a:r>
              <a:rPr lang="en-US" dirty="0"/>
              <a:t>Three Entrepreneurial Paths</a:t>
            </a:r>
            <a:br>
              <a:rPr lang="en-US" dirty="0"/>
            </a:br>
            <a:br>
              <a:rPr lang="en-US" dirty="0"/>
            </a:br>
            <a:r>
              <a:rPr lang="en-US" dirty="0"/>
              <a:t>1) Start your own organization</a:t>
            </a:r>
            <a:br>
              <a:rPr lang="en-US" dirty="0"/>
            </a:br>
            <a:r>
              <a:rPr lang="en-US" dirty="0"/>
              <a:t>2) Work in someone else's startup</a:t>
            </a:r>
            <a:br>
              <a:rPr lang="en-US" dirty="0"/>
            </a:br>
            <a:r>
              <a:rPr lang="en-US" dirty="0"/>
              <a:t>3) Work for a funder</a:t>
            </a:r>
          </a:p>
        </p:txBody>
      </p:sp>
      <p:sp>
        <p:nvSpPr>
          <p:cNvPr id="8" name="TextBox 7">
            <a:extLst>
              <a:ext uri="{FF2B5EF4-FFF2-40B4-BE49-F238E27FC236}">
                <a16:creationId xmlns:a16="http://schemas.microsoft.com/office/drawing/2014/main" id="{67DDBD5B-B263-429B-93ED-8231A229AF18}"/>
              </a:ext>
            </a:extLst>
          </p:cNvPr>
          <p:cNvSpPr txBox="1"/>
          <p:nvPr/>
        </p:nvSpPr>
        <p:spPr>
          <a:xfrm>
            <a:off x="-79899" y="6404035"/>
            <a:ext cx="4338047" cy="461665"/>
          </a:xfrm>
          <a:prstGeom prst="rect">
            <a:avLst/>
          </a:prstGeom>
          <a:noFill/>
        </p:spPr>
        <p:txBody>
          <a:bodyPr wrap="none" rtlCol="0">
            <a:spAutoFit/>
          </a:bodyPr>
          <a:lstStyle/>
          <a:p>
            <a:r>
              <a:rPr lang="en-US" sz="800">
                <a:solidFill>
                  <a:schemeClr val="bg1"/>
                </a:solidFill>
                <a:hlinkClick r:id="rId3">
                  <a:extLst>
                    <a:ext uri="{A12FA001-AC4F-418D-AE19-62706E023703}">
                      <ahyp:hlinkClr xmlns:ahyp="http://schemas.microsoft.com/office/drawing/2018/hyperlinkcolor" val="tx"/>
                    </a:ext>
                  </a:extLst>
                </a:hlinkClick>
              </a:rPr>
              <a:t>https://boss.blogs.nytimes.com/2014/01/07/entrepreneurial-lessons-from-the-wolf-of-wall-street/</a:t>
            </a:r>
            <a:endParaRPr lang="en-US" sz="800">
              <a:solidFill>
                <a:schemeClr val="bg1"/>
              </a:solidFill>
            </a:endParaRPr>
          </a:p>
          <a:p>
            <a:r>
              <a:rPr lang="en-US" sz="800">
                <a:solidFill>
                  <a:schemeClr val="bg1"/>
                </a:solidFill>
                <a:hlinkClick r:id="rId4">
                  <a:extLst>
                    <a:ext uri="{A12FA001-AC4F-418D-AE19-62706E023703}">
                      <ahyp:hlinkClr xmlns:ahyp="http://schemas.microsoft.com/office/drawing/2018/hyperlinkcolor" val="tx"/>
                    </a:ext>
                  </a:extLst>
                </a:hlinkClick>
              </a:rPr>
              <a:t>https://wall.alphacoders.com/big.php?i=683363&amp;lang=Swedish</a:t>
            </a:r>
            <a:endParaRPr lang="en-US" sz="800">
              <a:solidFill>
                <a:schemeClr val="bg1"/>
              </a:solidFill>
            </a:endParaRPr>
          </a:p>
          <a:p>
            <a:r>
              <a:rPr lang="en-US" sz="800">
                <a:solidFill>
                  <a:schemeClr val="bg1"/>
                </a:solidFill>
                <a:hlinkClick r:id="rId5">
                  <a:extLst>
                    <a:ext uri="{A12FA001-AC4F-418D-AE19-62706E023703}">
                      <ahyp:hlinkClr xmlns:ahyp="http://schemas.microsoft.com/office/drawing/2018/hyperlinkcolor" val="tx"/>
                    </a:ext>
                  </a:extLst>
                </a:hlinkClick>
              </a:rPr>
              <a:t>http://fortune.com/2016/06/17/leonardo-dicaprio-wolf-of-wall-street/</a:t>
            </a:r>
            <a:endParaRPr lang="en-US" sz="800">
              <a:solidFill>
                <a:schemeClr val="bg1"/>
              </a:solidFill>
            </a:endParaRPr>
          </a:p>
        </p:txBody>
      </p:sp>
    </p:spTree>
    <p:extLst>
      <p:ext uri="{BB962C8B-B14F-4D97-AF65-F5344CB8AC3E}">
        <p14:creationId xmlns:p14="http://schemas.microsoft.com/office/powerpoint/2010/main" val="310689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3402E-8947-4EF8-B53F-FC75946E0893}"/>
              </a:ext>
            </a:extLst>
          </p:cNvPr>
          <p:cNvSpPr>
            <a:spLocks noGrp="1"/>
          </p:cNvSpPr>
          <p:nvPr>
            <p:ph type="title"/>
          </p:nvPr>
        </p:nvSpPr>
        <p:spPr/>
        <p:txBody>
          <a:bodyPr anchor="t"/>
          <a:lstStyle/>
          <a:p>
            <a:r>
              <a:rPr lang="en-US"/>
              <a:t>Starting your own business</a:t>
            </a:r>
          </a:p>
        </p:txBody>
      </p:sp>
      <p:sp>
        <p:nvSpPr>
          <p:cNvPr id="8" name="TextBox 7">
            <a:extLst>
              <a:ext uri="{FF2B5EF4-FFF2-40B4-BE49-F238E27FC236}">
                <a16:creationId xmlns:a16="http://schemas.microsoft.com/office/drawing/2014/main" id="{67DDBD5B-B263-429B-93ED-8231A229AF18}"/>
              </a:ext>
            </a:extLst>
          </p:cNvPr>
          <p:cNvSpPr txBox="1"/>
          <p:nvPr/>
        </p:nvSpPr>
        <p:spPr>
          <a:xfrm>
            <a:off x="-79899" y="6404035"/>
            <a:ext cx="3448380" cy="461665"/>
          </a:xfrm>
          <a:prstGeom prst="rect">
            <a:avLst/>
          </a:prstGeom>
          <a:noFill/>
        </p:spPr>
        <p:txBody>
          <a:bodyPr wrap="none" rtlCol="0">
            <a:spAutoFit/>
          </a:bodyPr>
          <a:lstStyle/>
          <a:p>
            <a:r>
              <a:rPr lang="en-US" sz="800" i="1">
                <a:solidFill>
                  <a:schemeClr val="bg1"/>
                </a:solidFill>
                <a:hlinkClick r:id="rId3">
                  <a:extLst>
                    <a:ext uri="{A12FA001-AC4F-418D-AE19-62706E023703}">
                      <ahyp:hlinkClr xmlns:ahyp="http://schemas.microsoft.com/office/drawing/2018/hyperlinkcolor" val="tx"/>
                    </a:ext>
                  </a:extLst>
                </a:hlinkClick>
              </a:rPr>
              <a:t>https://www.freepik.com/free-vector/hand-drawn-idea-concept_829848.htm</a:t>
            </a:r>
            <a:endParaRPr lang="en-US" sz="800" i="1">
              <a:solidFill>
                <a:schemeClr val="bg1"/>
              </a:solidFill>
            </a:endParaRPr>
          </a:p>
          <a:p>
            <a:r>
              <a:rPr lang="en-US" sz="800" i="1">
                <a:solidFill>
                  <a:schemeClr val="bg1"/>
                </a:solidFill>
                <a:hlinkClick r:id="rId4">
                  <a:extLst>
                    <a:ext uri="{A12FA001-AC4F-418D-AE19-62706E023703}">
                      <ahyp:hlinkClr xmlns:ahyp="http://schemas.microsoft.com/office/drawing/2018/hyperlinkcolor" val="tx"/>
                    </a:ext>
                  </a:extLst>
                </a:hlinkClick>
              </a:rPr>
              <a:t>http://comics.roderickmann.org/ShowComic.do?id=1&amp;o=755</a:t>
            </a:r>
            <a:endParaRPr lang="en-US" sz="800" i="1">
              <a:solidFill>
                <a:schemeClr val="bg1"/>
              </a:solidFill>
            </a:endParaRPr>
          </a:p>
          <a:p>
            <a:r>
              <a:rPr lang="en-US" sz="800" i="1">
                <a:solidFill>
                  <a:schemeClr val="bg1"/>
                </a:solidFill>
                <a:hlinkClick r:id="rId5">
                  <a:extLst>
                    <a:ext uri="{A12FA001-AC4F-418D-AE19-62706E023703}">
                      <ahyp:hlinkClr xmlns:ahyp="http://schemas.microsoft.com/office/drawing/2018/hyperlinkcolor" val="tx"/>
                    </a:ext>
                  </a:extLst>
                </a:hlinkClick>
              </a:rPr>
              <a:t>http://clipart-library.com/pictures-of-money.html</a:t>
            </a:r>
            <a:endParaRPr lang="en-US" sz="800" i="1">
              <a:solidFill>
                <a:schemeClr val="bg1"/>
              </a:solidFill>
            </a:endParaRPr>
          </a:p>
        </p:txBody>
      </p:sp>
      <p:sp>
        <p:nvSpPr>
          <p:cNvPr id="11" name="TextBox 10">
            <a:extLst>
              <a:ext uri="{FF2B5EF4-FFF2-40B4-BE49-F238E27FC236}">
                <a16:creationId xmlns:a16="http://schemas.microsoft.com/office/drawing/2014/main" id="{C055852E-6173-4174-B91A-33244BD0A8D4}"/>
              </a:ext>
            </a:extLst>
          </p:cNvPr>
          <p:cNvSpPr txBox="1"/>
          <p:nvPr/>
        </p:nvSpPr>
        <p:spPr>
          <a:xfrm>
            <a:off x="1471750" y="3620299"/>
            <a:ext cx="2192460" cy="369332"/>
          </a:xfrm>
          <a:prstGeom prst="rect">
            <a:avLst/>
          </a:prstGeom>
          <a:noFill/>
        </p:spPr>
        <p:txBody>
          <a:bodyPr wrap="none" rtlCol="0">
            <a:spAutoFit/>
          </a:bodyPr>
          <a:lstStyle/>
          <a:p>
            <a:r>
              <a:rPr lang="en-US"/>
              <a:t>Do you have an idea?</a:t>
            </a:r>
          </a:p>
        </p:txBody>
      </p:sp>
      <p:sp>
        <p:nvSpPr>
          <p:cNvPr id="14" name="TextBox 13">
            <a:extLst>
              <a:ext uri="{FF2B5EF4-FFF2-40B4-BE49-F238E27FC236}">
                <a16:creationId xmlns:a16="http://schemas.microsoft.com/office/drawing/2014/main" id="{EF73D9AE-E704-4AD4-959F-A04CE15CEAF8}"/>
              </a:ext>
            </a:extLst>
          </p:cNvPr>
          <p:cNvSpPr txBox="1"/>
          <p:nvPr/>
        </p:nvSpPr>
        <p:spPr>
          <a:xfrm>
            <a:off x="4719847" y="3620299"/>
            <a:ext cx="4315797" cy="369332"/>
          </a:xfrm>
          <a:prstGeom prst="rect">
            <a:avLst/>
          </a:prstGeom>
          <a:noFill/>
        </p:spPr>
        <p:txBody>
          <a:bodyPr wrap="none" rtlCol="0" anchor="t">
            <a:spAutoFit/>
          </a:bodyPr>
          <a:lstStyle/>
          <a:p>
            <a:r>
              <a:rPr lang="en-US" dirty="0"/>
              <a:t>Do you have the skills to work on your idea?</a:t>
            </a:r>
          </a:p>
        </p:txBody>
      </p:sp>
      <p:sp>
        <p:nvSpPr>
          <p:cNvPr id="15" name="TextBox 14">
            <a:extLst>
              <a:ext uri="{FF2B5EF4-FFF2-40B4-BE49-F238E27FC236}">
                <a16:creationId xmlns:a16="http://schemas.microsoft.com/office/drawing/2014/main" id="{265A592B-5FAB-4E2D-894F-0E99CAA84476}"/>
              </a:ext>
            </a:extLst>
          </p:cNvPr>
          <p:cNvSpPr txBox="1"/>
          <p:nvPr/>
        </p:nvSpPr>
        <p:spPr>
          <a:xfrm>
            <a:off x="815152" y="4729340"/>
            <a:ext cx="2607637" cy="369332"/>
          </a:xfrm>
          <a:prstGeom prst="rect">
            <a:avLst/>
          </a:prstGeom>
          <a:noFill/>
        </p:spPr>
        <p:txBody>
          <a:bodyPr wrap="none" rtlCol="0" anchor="t">
            <a:spAutoFit/>
          </a:bodyPr>
          <a:lstStyle/>
          <a:p>
            <a:r>
              <a:rPr lang="en-US" dirty="0"/>
              <a:t>Do you have the support?</a:t>
            </a:r>
          </a:p>
        </p:txBody>
      </p:sp>
      <p:pic>
        <p:nvPicPr>
          <p:cNvPr id="3" name="Picture 2">
            <a:extLst>
              <a:ext uri="{FF2B5EF4-FFF2-40B4-BE49-F238E27FC236}">
                <a16:creationId xmlns:a16="http://schemas.microsoft.com/office/drawing/2014/main" id="{B3CD0B31-29D3-4879-9329-55932348A465}"/>
              </a:ext>
            </a:extLst>
          </p:cNvPr>
          <p:cNvPicPr>
            <a:picLocks noChangeAspect="1"/>
          </p:cNvPicPr>
          <p:nvPr/>
        </p:nvPicPr>
        <p:blipFill>
          <a:blip r:embed="rId6"/>
          <a:stretch>
            <a:fillRect/>
          </a:stretch>
        </p:blipFill>
        <p:spPr>
          <a:xfrm>
            <a:off x="1580179" y="1260911"/>
            <a:ext cx="1993198" cy="2142222"/>
          </a:xfrm>
          <a:prstGeom prst="rect">
            <a:avLst/>
          </a:prstGeom>
        </p:spPr>
      </p:pic>
      <p:pic>
        <p:nvPicPr>
          <p:cNvPr id="5" name="Picture 4">
            <a:extLst>
              <a:ext uri="{FF2B5EF4-FFF2-40B4-BE49-F238E27FC236}">
                <a16:creationId xmlns:a16="http://schemas.microsoft.com/office/drawing/2014/main" id="{4D917274-E236-4822-833D-BC8D51545D9F}"/>
              </a:ext>
            </a:extLst>
          </p:cNvPr>
          <p:cNvPicPr>
            <a:picLocks noChangeAspect="1"/>
          </p:cNvPicPr>
          <p:nvPr/>
        </p:nvPicPr>
        <p:blipFill>
          <a:blip r:embed="rId7"/>
          <a:stretch>
            <a:fillRect/>
          </a:stretch>
        </p:blipFill>
        <p:spPr>
          <a:xfrm>
            <a:off x="5391987" y="1260911"/>
            <a:ext cx="2502206" cy="2410662"/>
          </a:xfrm>
          <a:prstGeom prst="rect">
            <a:avLst/>
          </a:prstGeom>
        </p:spPr>
      </p:pic>
      <p:pic>
        <p:nvPicPr>
          <p:cNvPr id="10" name="Picture 9">
            <a:extLst>
              <a:ext uri="{FF2B5EF4-FFF2-40B4-BE49-F238E27FC236}">
                <a16:creationId xmlns:a16="http://schemas.microsoft.com/office/drawing/2014/main" id="{0E468694-47C4-48AE-91AB-201769F68412}"/>
              </a:ext>
            </a:extLst>
          </p:cNvPr>
          <p:cNvPicPr>
            <a:picLocks noChangeAspect="1"/>
          </p:cNvPicPr>
          <p:nvPr/>
        </p:nvPicPr>
        <p:blipFill>
          <a:blip r:embed="rId8"/>
          <a:stretch>
            <a:fillRect/>
          </a:stretch>
        </p:blipFill>
        <p:spPr>
          <a:xfrm>
            <a:off x="3999585" y="3986069"/>
            <a:ext cx="2183252" cy="2347843"/>
          </a:xfrm>
          <a:prstGeom prst="rect">
            <a:avLst/>
          </a:prstGeom>
        </p:spPr>
      </p:pic>
    </p:spTree>
    <p:extLst>
      <p:ext uri="{BB962C8B-B14F-4D97-AF65-F5344CB8AC3E}">
        <p14:creationId xmlns:p14="http://schemas.microsoft.com/office/powerpoint/2010/main" val="1964395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ED867-F67F-463F-963F-74A268154A6E}"/>
              </a:ext>
            </a:extLst>
          </p:cNvPr>
          <p:cNvSpPr>
            <a:spLocks noGrp="1"/>
          </p:cNvSpPr>
          <p:nvPr>
            <p:ph type="title"/>
          </p:nvPr>
        </p:nvSpPr>
        <p:spPr/>
        <p:txBody>
          <a:bodyPr anchor="t"/>
          <a:lstStyle/>
          <a:p>
            <a:r>
              <a:rPr lang="en-US"/>
              <a:t>Timeline for creating or growing an organization</a:t>
            </a:r>
          </a:p>
        </p:txBody>
      </p:sp>
      <p:graphicFrame>
        <p:nvGraphicFramePr>
          <p:cNvPr id="4" name="Content Placeholder 3">
            <a:extLst>
              <a:ext uri="{FF2B5EF4-FFF2-40B4-BE49-F238E27FC236}">
                <a16:creationId xmlns:a16="http://schemas.microsoft.com/office/drawing/2014/main" id="{4A02F6CE-192D-4B3A-A28B-98796D0D8E3A}"/>
              </a:ext>
            </a:extLst>
          </p:cNvPr>
          <p:cNvGraphicFramePr>
            <a:graphicFrameLocks noGrp="1"/>
          </p:cNvGraphicFramePr>
          <p:nvPr>
            <p:ph idx="1"/>
            <p:extLst>
              <p:ext uri="{D42A27DB-BD31-4B8C-83A1-F6EECF244321}">
                <p14:modId xmlns:p14="http://schemas.microsoft.com/office/powerpoint/2010/main" val="328037810"/>
              </p:ext>
            </p:extLst>
          </p:nvPr>
        </p:nvGraphicFramePr>
        <p:xfrm>
          <a:off x="391664" y="1788340"/>
          <a:ext cx="4114800" cy="4578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3">
            <a:extLst>
              <a:ext uri="{FF2B5EF4-FFF2-40B4-BE49-F238E27FC236}">
                <a16:creationId xmlns:a16="http://schemas.microsoft.com/office/drawing/2014/main" id="{2CB6C75F-48A3-4DBA-A4C1-3A9ED3395211}"/>
              </a:ext>
            </a:extLst>
          </p:cNvPr>
          <p:cNvGraphicFramePr>
            <a:graphicFrameLocks/>
          </p:cNvGraphicFramePr>
          <p:nvPr>
            <p:extLst>
              <p:ext uri="{D42A27DB-BD31-4B8C-83A1-F6EECF244321}">
                <p14:modId xmlns:p14="http://schemas.microsoft.com/office/powerpoint/2010/main" val="469444215"/>
              </p:ext>
            </p:extLst>
          </p:nvPr>
        </p:nvGraphicFramePr>
        <p:xfrm flipH="1">
          <a:off x="4696350" y="1596533"/>
          <a:ext cx="4114799" cy="457865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002708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CEA35-B90C-47B0-8397-AA19681859F8}"/>
              </a:ext>
            </a:extLst>
          </p:cNvPr>
          <p:cNvSpPr>
            <a:spLocks noGrp="1"/>
          </p:cNvSpPr>
          <p:nvPr>
            <p:ph type="title"/>
          </p:nvPr>
        </p:nvSpPr>
        <p:spPr/>
        <p:txBody>
          <a:bodyPr anchor="t"/>
          <a:lstStyle/>
          <a:p>
            <a:r>
              <a:rPr lang="en-US" dirty="0"/>
              <a:t>Working for a startup or a funding organization</a:t>
            </a:r>
          </a:p>
        </p:txBody>
      </p:sp>
      <p:sp>
        <p:nvSpPr>
          <p:cNvPr id="3" name="Content Placeholder 2">
            <a:extLst>
              <a:ext uri="{FF2B5EF4-FFF2-40B4-BE49-F238E27FC236}">
                <a16:creationId xmlns:a16="http://schemas.microsoft.com/office/drawing/2014/main" id="{AB4DDF19-274F-4287-A322-1A1A4AAC6C94}"/>
              </a:ext>
            </a:extLst>
          </p:cNvPr>
          <p:cNvSpPr>
            <a:spLocks noGrp="1"/>
          </p:cNvSpPr>
          <p:nvPr>
            <p:ph idx="1"/>
          </p:nvPr>
        </p:nvSpPr>
        <p:spPr/>
        <p:txBody>
          <a:bodyPr anchor="t"/>
          <a:lstStyle/>
          <a:p>
            <a:endParaRPr lang="en-US" sz="2000" dirty="0"/>
          </a:p>
          <a:p>
            <a:r>
              <a:rPr lang="en-US" sz="2000" dirty="0"/>
              <a:t>Do you want to be part of a small quickly growing business with constant access to leadership working on projects that directly impact users?</a:t>
            </a:r>
          </a:p>
          <a:p>
            <a:endParaRPr lang="en-US" sz="2000" dirty="0"/>
          </a:p>
          <a:p>
            <a:r>
              <a:rPr lang="en-US" sz="2000" dirty="0"/>
              <a:t>Do you want to have responsibilities in many areas of the organization that could lead to promotions and job titles not plausible in a larger company?</a:t>
            </a:r>
          </a:p>
          <a:p>
            <a:endParaRPr lang="en-US" sz="2000" dirty="0"/>
          </a:p>
          <a:p>
            <a:r>
              <a:rPr lang="en-US" sz="2000" dirty="0"/>
              <a:t>Do you want to work for a funder to influence the direction of non profits and contribute to a cause?</a:t>
            </a:r>
          </a:p>
          <a:p>
            <a:pPr lvl="1"/>
            <a:endParaRPr lang="en-US" sz="2000"/>
          </a:p>
          <a:p>
            <a:pPr lvl="1"/>
            <a:endParaRPr lang="en-US" sz="2000"/>
          </a:p>
          <a:p>
            <a:pPr lvl="1"/>
            <a:endParaRPr lang="en-US" sz="2000"/>
          </a:p>
          <a:p>
            <a:pPr lvl="1"/>
            <a:endParaRPr lang="en-US" sz="2000"/>
          </a:p>
          <a:p>
            <a:endParaRPr lang="en-US" sz="2000"/>
          </a:p>
        </p:txBody>
      </p:sp>
    </p:spTree>
    <p:extLst>
      <p:ext uri="{BB962C8B-B14F-4D97-AF65-F5344CB8AC3E}">
        <p14:creationId xmlns:p14="http://schemas.microsoft.com/office/powerpoint/2010/main" val="3358539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ED867-F67F-463F-963F-74A268154A6E}"/>
              </a:ext>
            </a:extLst>
          </p:cNvPr>
          <p:cNvSpPr>
            <a:spLocks noGrp="1"/>
          </p:cNvSpPr>
          <p:nvPr>
            <p:ph type="title"/>
          </p:nvPr>
        </p:nvSpPr>
        <p:spPr/>
        <p:txBody>
          <a:bodyPr anchor="t"/>
          <a:lstStyle/>
          <a:p>
            <a:r>
              <a:rPr lang="en-US"/>
              <a:t>Timeline for working at a startup or a funder</a:t>
            </a:r>
          </a:p>
        </p:txBody>
      </p:sp>
      <p:graphicFrame>
        <p:nvGraphicFramePr>
          <p:cNvPr id="4" name="Content Placeholder 3">
            <a:extLst>
              <a:ext uri="{FF2B5EF4-FFF2-40B4-BE49-F238E27FC236}">
                <a16:creationId xmlns:a16="http://schemas.microsoft.com/office/drawing/2014/main" id="{4A02F6CE-192D-4B3A-A28B-98796D0D8E3A}"/>
              </a:ext>
            </a:extLst>
          </p:cNvPr>
          <p:cNvGraphicFramePr>
            <a:graphicFrameLocks noGrp="1"/>
          </p:cNvGraphicFramePr>
          <p:nvPr>
            <p:ph idx="1"/>
            <p:extLst>
              <p:ext uri="{D42A27DB-BD31-4B8C-83A1-F6EECF244321}">
                <p14:modId xmlns:p14="http://schemas.microsoft.com/office/powerpoint/2010/main" val="1177891311"/>
              </p:ext>
            </p:extLst>
          </p:nvPr>
        </p:nvGraphicFramePr>
        <p:xfrm>
          <a:off x="457200" y="1600200"/>
          <a:ext cx="4114800" cy="4578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3">
            <a:extLst>
              <a:ext uri="{FF2B5EF4-FFF2-40B4-BE49-F238E27FC236}">
                <a16:creationId xmlns:a16="http://schemas.microsoft.com/office/drawing/2014/main" id="{2CB6C75F-48A3-4DBA-A4C1-3A9ED3395211}"/>
              </a:ext>
            </a:extLst>
          </p:cNvPr>
          <p:cNvGraphicFramePr>
            <a:graphicFrameLocks/>
          </p:cNvGraphicFramePr>
          <p:nvPr>
            <p:extLst>
              <p:ext uri="{D42A27DB-BD31-4B8C-83A1-F6EECF244321}">
                <p14:modId xmlns:p14="http://schemas.microsoft.com/office/powerpoint/2010/main" val="3013780325"/>
              </p:ext>
            </p:extLst>
          </p:nvPr>
        </p:nvGraphicFramePr>
        <p:xfrm flipH="1">
          <a:off x="4696350" y="1596533"/>
          <a:ext cx="4114799" cy="457865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31900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0B7BA-8A5B-401B-8F6E-6906D01DB0C3}"/>
              </a:ext>
            </a:extLst>
          </p:cNvPr>
          <p:cNvSpPr>
            <a:spLocks noGrp="1"/>
          </p:cNvSpPr>
          <p:nvPr>
            <p:ph type="title"/>
          </p:nvPr>
        </p:nvSpPr>
        <p:spPr/>
        <p:txBody>
          <a:bodyPr anchor="t"/>
          <a:lstStyle/>
          <a:p>
            <a:r>
              <a:rPr lang="en-US"/>
              <a:t>Upcoming Events</a:t>
            </a:r>
          </a:p>
        </p:txBody>
      </p:sp>
      <p:sp>
        <p:nvSpPr>
          <p:cNvPr id="3" name="Content Placeholder 2">
            <a:extLst>
              <a:ext uri="{FF2B5EF4-FFF2-40B4-BE49-F238E27FC236}">
                <a16:creationId xmlns:a16="http://schemas.microsoft.com/office/drawing/2014/main" id="{6785482C-6AEF-4C20-890C-0C31A2A6C096}"/>
              </a:ext>
            </a:extLst>
          </p:cNvPr>
          <p:cNvSpPr>
            <a:spLocks noGrp="1"/>
          </p:cNvSpPr>
          <p:nvPr>
            <p:ph idx="1"/>
          </p:nvPr>
        </p:nvSpPr>
        <p:spPr/>
        <p:txBody>
          <a:bodyPr anchor="t"/>
          <a:lstStyle/>
          <a:p>
            <a:r>
              <a:rPr lang="en-US" sz="2000"/>
              <a:t>Probable HILT grant application timeline</a:t>
            </a:r>
          </a:p>
          <a:p>
            <a:pPr marL="457200" lvl="1" indent="0">
              <a:buNone/>
            </a:pPr>
            <a:r>
              <a:rPr lang="en-US" sz="1800"/>
              <a:t>Round #1 : Oct 19       	Round #2 : Nov 30</a:t>
            </a:r>
          </a:p>
          <a:p>
            <a:pPr marL="457200" lvl="1" indent="0">
              <a:buNone/>
            </a:pPr>
            <a:r>
              <a:rPr lang="en-US" sz="1800"/>
              <a:t>Round #3 : Feb 22		Round #4 : Apr 19</a:t>
            </a:r>
          </a:p>
          <a:p>
            <a:r>
              <a:rPr lang="en-US" sz="2000"/>
              <a:t>Follow </a:t>
            </a:r>
            <a:r>
              <a:rPr lang="en-US" sz="2000">
                <a:hlinkClick r:id="rId3"/>
              </a:rPr>
              <a:t>HIVE</a:t>
            </a:r>
            <a:r>
              <a:rPr lang="en-US" sz="2000"/>
              <a:t> calendar</a:t>
            </a:r>
          </a:p>
          <a:p>
            <a:pPr lvl="1"/>
            <a:r>
              <a:rPr lang="en-US" sz="1800"/>
              <a:t>HIVE Nights</a:t>
            </a:r>
          </a:p>
          <a:p>
            <a:pPr lvl="1"/>
            <a:r>
              <a:rPr lang="en-US" sz="1800"/>
              <a:t>Harvard </a:t>
            </a:r>
            <a:r>
              <a:rPr lang="en-US" sz="1800" err="1"/>
              <a:t>HackED</a:t>
            </a:r>
            <a:endParaRPr lang="en-US" sz="1800"/>
          </a:p>
          <a:p>
            <a:pPr lvl="1"/>
            <a:r>
              <a:rPr lang="en-US" sz="1800"/>
              <a:t>Education Innovation Pitch Competition</a:t>
            </a:r>
          </a:p>
          <a:p>
            <a:pPr lvl="1"/>
            <a:r>
              <a:rPr lang="en-US" sz="1800"/>
              <a:t>Business Plan Review Night</a:t>
            </a:r>
          </a:p>
          <a:p>
            <a:pPr lvl="1"/>
            <a:r>
              <a:rPr lang="en-US" sz="1800"/>
              <a:t>Silicon Valley Study Trek during Spring Break</a:t>
            </a:r>
          </a:p>
          <a:p>
            <a:r>
              <a:rPr lang="en-US" sz="2000"/>
              <a:t>I-Lab</a:t>
            </a:r>
          </a:p>
          <a:p>
            <a:pPr lvl="1"/>
            <a:r>
              <a:rPr lang="en-US" sz="1800"/>
              <a:t>Venture Incubation Program</a:t>
            </a:r>
          </a:p>
          <a:p>
            <a:pPr lvl="1"/>
            <a:r>
              <a:rPr lang="en-US" sz="1800"/>
              <a:t>President’s innovation challenge : Dec 2019</a:t>
            </a:r>
          </a:p>
          <a:p>
            <a:r>
              <a:rPr lang="en-US" sz="2000"/>
              <a:t>Venture funds in other schools (MIT, HBS, HKS)</a:t>
            </a:r>
          </a:p>
          <a:p>
            <a:pPr lvl="1"/>
            <a:r>
              <a:rPr lang="en-US" sz="1800"/>
              <a:t>Just find a partner there and you have the access !!</a:t>
            </a:r>
          </a:p>
        </p:txBody>
      </p:sp>
    </p:spTree>
    <p:extLst>
      <p:ext uri="{BB962C8B-B14F-4D97-AF65-F5344CB8AC3E}">
        <p14:creationId xmlns:p14="http://schemas.microsoft.com/office/powerpoint/2010/main" val="2353272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9E9C3-02C5-41D2-AAC2-1015F807C5AD}"/>
              </a:ext>
            </a:extLst>
          </p:cNvPr>
          <p:cNvSpPr>
            <a:spLocks noGrp="1"/>
          </p:cNvSpPr>
          <p:nvPr>
            <p:ph type="title"/>
          </p:nvPr>
        </p:nvSpPr>
        <p:spPr/>
        <p:txBody>
          <a:bodyPr anchor="t"/>
          <a:lstStyle/>
          <a:p>
            <a:r>
              <a:rPr lang="en-US"/>
              <a:t>Resources </a:t>
            </a:r>
          </a:p>
        </p:txBody>
      </p:sp>
      <p:pic>
        <p:nvPicPr>
          <p:cNvPr id="5" name="Content Placeholder 4" descr="A picture containing clipart&#10;&#10;Description automatically generated">
            <a:hlinkClick r:id="rId3"/>
            <a:extLst>
              <a:ext uri="{FF2B5EF4-FFF2-40B4-BE49-F238E27FC236}">
                <a16:creationId xmlns:a16="http://schemas.microsoft.com/office/drawing/2014/main" id="{117B9E43-2389-45CD-BCAF-C54CFE95902A}"/>
              </a:ext>
            </a:extLst>
          </p:cNvPr>
          <p:cNvPicPr>
            <a:picLocks noGrp="1" noChangeAspect="1"/>
          </p:cNvPicPr>
          <p:nvPr>
            <p:ph idx="1"/>
          </p:nvPr>
        </p:nvPicPr>
        <p:blipFill>
          <a:blip r:embed="rId4" cstate="email">
            <a:extLst>
              <a:ext uri="{28A0092B-C50C-407E-A947-70E740481C1C}">
                <a14:useLocalDpi xmlns:a14="http://schemas.microsoft.com/office/drawing/2010/main" val="0"/>
              </a:ext>
            </a:extLst>
          </a:blip>
          <a:stretch>
            <a:fillRect/>
          </a:stretch>
        </p:blipFill>
        <p:spPr>
          <a:xfrm>
            <a:off x="457200" y="1515037"/>
            <a:ext cx="2996190" cy="914402"/>
          </a:xfrm>
        </p:spPr>
      </p:pic>
      <p:pic>
        <p:nvPicPr>
          <p:cNvPr id="7" name="Graphic 6">
            <a:hlinkClick r:id="rId5"/>
            <a:extLst>
              <a:ext uri="{FF2B5EF4-FFF2-40B4-BE49-F238E27FC236}">
                <a16:creationId xmlns:a16="http://schemas.microsoft.com/office/drawing/2014/main" id="{07905804-5F1D-4E41-8B6A-717DDD802B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81550" y="1600764"/>
            <a:ext cx="3905250" cy="828675"/>
          </a:xfrm>
          <a:prstGeom prst="rect">
            <a:avLst/>
          </a:prstGeom>
        </p:spPr>
      </p:pic>
      <p:pic>
        <p:nvPicPr>
          <p:cNvPr id="11" name="Picture 10" descr="A picture containing indoor, building, ceiling, table&#10;&#10;Description automatically generated">
            <a:hlinkClick r:id="rId8"/>
            <a:extLst>
              <a:ext uri="{FF2B5EF4-FFF2-40B4-BE49-F238E27FC236}">
                <a16:creationId xmlns:a16="http://schemas.microsoft.com/office/drawing/2014/main" id="{EC4CF107-2CCE-4A1E-B921-3702DAA4E793}"/>
              </a:ext>
            </a:extLst>
          </p:cNvPr>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457200" y="4225008"/>
            <a:ext cx="1598158" cy="1064398"/>
          </a:xfrm>
          <a:prstGeom prst="rect">
            <a:avLst/>
          </a:prstGeom>
        </p:spPr>
      </p:pic>
      <p:pic>
        <p:nvPicPr>
          <p:cNvPr id="4" name="Picture 3">
            <a:hlinkClick r:id="rId10"/>
            <a:extLst>
              <a:ext uri="{FF2B5EF4-FFF2-40B4-BE49-F238E27FC236}">
                <a16:creationId xmlns:a16="http://schemas.microsoft.com/office/drawing/2014/main" id="{7DBA2A28-D767-47C3-BF44-676EB3B09C11}"/>
              </a:ext>
            </a:extLst>
          </p:cNvPr>
          <p:cNvPicPr>
            <a:picLocks noChangeAspect="1"/>
          </p:cNvPicPr>
          <p:nvPr/>
        </p:nvPicPr>
        <p:blipFill rotWithShape="1">
          <a:blip r:embed="rId11" cstate="email">
            <a:extLst>
              <a:ext uri="{28A0092B-C50C-407E-A947-70E740481C1C}">
                <a14:useLocalDpi xmlns:a14="http://schemas.microsoft.com/office/drawing/2010/main" val="0"/>
              </a:ext>
            </a:extLst>
          </a:blip>
          <a:srcRect l="13398" t="23997" r="16175" b="21806"/>
          <a:stretch/>
        </p:blipFill>
        <p:spPr>
          <a:xfrm>
            <a:off x="386179" y="2791284"/>
            <a:ext cx="2977033" cy="1288658"/>
          </a:xfrm>
          <a:prstGeom prst="rect">
            <a:avLst/>
          </a:prstGeom>
        </p:spPr>
      </p:pic>
      <p:pic>
        <p:nvPicPr>
          <p:cNvPr id="8" name="Picture 7" descr="A close up of a logo&#10;&#10;Description automatically generated">
            <a:hlinkClick r:id="rId12"/>
            <a:extLst>
              <a:ext uri="{FF2B5EF4-FFF2-40B4-BE49-F238E27FC236}">
                <a16:creationId xmlns:a16="http://schemas.microsoft.com/office/drawing/2014/main" id="{46F3B09B-E6A3-4E5A-923E-73D7A1D58C13}"/>
              </a:ext>
            </a:extLst>
          </p:cNvPr>
          <p:cNvPicPr>
            <a:picLocks noChangeAspect="1"/>
          </p:cNvPicPr>
          <p:nvPr/>
        </p:nvPicPr>
        <p:blipFill>
          <a:blip r:embed="rId13" cstate="email">
            <a:extLst>
              <a:ext uri="{28A0092B-C50C-407E-A947-70E740481C1C}">
                <a14:useLocalDpi xmlns:a14="http://schemas.microsoft.com/office/drawing/2010/main" val="0"/>
              </a:ext>
            </a:extLst>
          </a:blip>
          <a:stretch>
            <a:fillRect/>
          </a:stretch>
        </p:blipFill>
        <p:spPr>
          <a:xfrm>
            <a:off x="4321514" y="2429438"/>
            <a:ext cx="2776509" cy="1560940"/>
          </a:xfrm>
          <a:prstGeom prst="rect">
            <a:avLst/>
          </a:prstGeom>
        </p:spPr>
      </p:pic>
      <p:pic>
        <p:nvPicPr>
          <p:cNvPr id="12" name="Picture 11" descr="A close up of a sign&#10;&#10;Description automatically generated">
            <a:hlinkClick r:id="rId14"/>
            <a:extLst>
              <a:ext uri="{FF2B5EF4-FFF2-40B4-BE49-F238E27FC236}">
                <a16:creationId xmlns:a16="http://schemas.microsoft.com/office/drawing/2014/main" id="{3441650D-F489-4B4D-A8E0-2DBD12B3DDA9}"/>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781550" y="4296895"/>
            <a:ext cx="3810000" cy="1047750"/>
          </a:xfrm>
          <a:prstGeom prst="rect">
            <a:avLst/>
          </a:prstGeom>
        </p:spPr>
      </p:pic>
      <p:pic>
        <p:nvPicPr>
          <p:cNvPr id="3" name="Picture 5">
            <a:hlinkClick r:id="rId16"/>
            <a:extLst>
              <a:ext uri="{FF2B5EF4-FFF2-40B4-BE49-F238E27FC236}">
                <a16:creationId xmlns:a16="http://schemas.microsoft.com/office/drawing/2014/main" id="{A53A99B3-5D4D-473B-91E6-6A0DE6A31B8B}"/>
              </a:ext>
            </a:extLst>
          </p:cNvPr>
          <p:cNvPicPr>
            <a:picLocks noChangeAspect="1"/>
          </p:cNvPicPr>
          <p:nvPr/>
        </p:nvPicPr>
        <p:blipFill>
          <a:blip r:embed="rId17"/>
          <a:stretch>
            <a:fillRect/>
          </a:stretch>
        </p:blipFill>
        <p:spPr>
          <a:xfrm>
            <a:off x="454325" y="5719267"/>
            <a:ext cx="2743200" cy="595313"/>
          </a:xfrm>
          <a:prstGeom prst="rect">
            <a:avLst/>
          </a:prstGeom>
        </p:spPr>
      </p:pic>
      <p:pic>
        <p:nvPicPr>
          <p:cNvPr id="6" name="Picture 8">
            <a:hlinkClick r:id="rId18"/>
            <a:extLst>
              <a:ext uri="{FF2B5EF4-FFF2-40B4-BE49-F238E27FC236}">
                <a16:creationId xmlns:a16="http://schemas.microsoft.com/office/drawing/2014/main" id="{C69F33D7-C457-4E42-A68B-587C5B6C1A8A}"/>
              </a:ext>
            </a:extLst>
          </p:cNvPr>
          <p:cNvPicPr>
            <a:picLocks noChangeAspect="1"/>
          </p:cNvPicPr>
          <p:nvPr/>
        </p:nvPicPr>
        <p:blipFill>
          <a:blip r:embed="rId19"/>
          <a:stretch>
            <a:fillRect/>
          </a:stretch>
        </p:blipFill>
        <p:spPr>
          <a:xfrm>
            <a:off x="4566249" y="5719268"/>
            <a:ext cx="2743200" cy="595313"/>
          </a:xfrm>
          <a:prstGeom prst="rect">
            <a:avLst/>
          </a:prstGeom>
        </p:spPr>
      </p:pic>
    </p:spTree>
    <p:extLst>
      <p:ext uri="{BB962C8B-B14F-4D97-AF65-F5344CB8AC3E}">
        <p14:creationId xmlns:p14="http://schemas.microsoft.com/office/powerpoint/2010/main" val="1225931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D8220-BCBB-4EAE-9C22-79BF2B2165B5}"/>
              </a:ext>
            </a:extLst>
          </p:cNvPr>
          <p:cNvSpPr>
            <a:spLocks noGrp="1"/>
          </p:cNvSpPr>
          <p:nvPr>
            <p:ph type="title"/>
          </p:nvPr>
        </p:nvSpPr>
        <p:spPr/>
        <p:txBody>
          <a:bodyPr anchor="t"/>
          <a:lstStyle/>
          <a:p>
            <a:r>
              <a:rPr lang="en-US"/>
              <a:t>Upcoming Workshops and Panels</a:t>
            </a:r>
          </a:p>
        </p:txBody>
      </p:sp>
      <p:sp>
        <p:nvSpPr>
          <p:cNvPr id="3" name="Content Placeholder 2">
            <a:extLst>
              <a:ext uri="{FF2B5EF4-FFF2-40B4-BE49-F238E27FC236}">
                <a16:creationId xmlns:a16="http://schemas.microsoft.com/office/drawing/2014/main" id="{57740558-BA15-4792-89C6-F87D1B55A9DD}"/>
              </a:ext>
            </a:extLst>
          </p:cNvPr>
          <p:cNvSpPr>
            <a:spLocks noGrp="1"/>
          </p:cNvSpPr>
          <p:nvPr>
            <p:ph idx="1"/>
          </p:nvPr>
        </p:nvSpPr>
        <p:spPr/>
        <p:txBody>
          <a:bodyPr anchor="t"/>
          <a:lstStyle/>
          <a:p>
            <a:r>
              <a:rPr lang="en-US"/>
              <a:t>05-Aug to 23-Aug: Hub group coaching sessions </a:t>
            </a:r>
          </a:p>
          <a:p>
            <a:r>
              <a:rPr lang="en-US"/>
              <a:t>13-Aug : Prepping for HILT Funding</a:t>
            </a:r>
          </a:p>
          <a:p>
            <a:r>
              <a:rPr lang="en-US"/>
              <a:t>14-Aug : Exploring I-Lab resources</a:t>
            </a:r>
          </a:p>
          <a:p>
            <a:r>
              <a:rPr lang="en-US"/>
              <a:t>19 Sept. Alumni Entrepreneurship Panel</a:t>
            </a:r>
          </a:p>
          <a:p>
            <a:r>
              <a:rPr lang="en-US"/>
              <a:t>17 Oct. Building Relationships with Startups Throughout the Academic Year</a:t>
            </a:r>
          </a:p>
          <a:p>
            <a:endParaRPr lang="en-US"/>
          </a:p>
        </p:txBody>
      </p:sp>
    </p:spTree>
    <p:extLst>
      <p:ext uri="{BB962C8B-B14F-4D97-AF65-F5344CB8AC3E}">
        <p14:creationId xmlns:p14="http://schemas.microsoft.com/office/powerpoint/2010/main" val="2385274754"/>
      </p:ext>
    </p:extLst>
  </p:cSld>
  <p:clrMapOvr>
    <a:masterClrMapping/>
  </p:clrMapOvr>
</p:sld>
</file>

<file path=ppt/theme/theme1.xml><?xml version="1.0" encoding="utf-8"?>
<a:theme xmlns:a="http://schemas.openxmlformats.org/drawingml/2006/main" name="HGSE_templat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a19d90c-9067-47ae-938b-f48b84d03388">
      <UserInfo>
        <DisplayName>Hall, Anjelica Hardin</DisplayName>
        <AccountId>66</AccountId>
        <AccountType/>
      </UserInfo>
      <UserInfo>
        <DisplayName>Mallikarjunan, Murali</DisplayName>
        <AccountId>43</AccountId>
        <AccountType/>
      </UserInfo>
      <UserInfo>
        <DisplayName>Sutton, Valerie</DisplayName>
        <AccountId>3</AccountId>
        <AccountType/>
      </UserInfo>
      <UserInfo>
        <DisplayName>Erena, Beekan Guluma</DisplayName>
        <AccountId>35</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BB95B1209E8AE41893306C50CEB7FBB" ma:contentTypeVersion="8" ma:contentTypeDescription="Create a new document." ma:contentTypeScope="" ma:versionID="a8fe523eb66c284380a8b3ac889b63ed">
  <xsd:schema xmlns:xsd="http://www.w3.org/2001/XMLSchema" xmlns:xs="http://www.w3.org/2001/XMLSchema" xmlns:p="http://schemas.microsoft.com/office/2006/metadata/properties" xmlns:ns2="e0bc818c-f030-4318-b7ad-1fd4c6b2c4cd" xmlns:ns3="3a19d90c-9067-47ae-938b-f48b84d03388" targetNamespace="http://schemas.microsoft.com/office/2006/metadata/properties" ma:root="true" ma:fieldsID="826cd01fa24b7901ed4e9110972e74fc" ns2:_="" ns3:_="">
    <xsd:import namespace="e0bc818c-f030-4318-b7ad-1fd4c6b2c4cd"/>
    <xsd:import namespace="3a19d90c-9067-47ae-938b-f48b84d03388"/>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3:SharedWithUsers" minOccurs="0"/>
                <xsd:element ref="ns3:SharedWithDetails"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bc818c-f030-4318-b7ad-1fd4c6b2c4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a19d90c-9067-47ae-938b-f48b84d0338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ED62E9-ECB1-40C9-85A3-7806AA0569FE}">
  <ds:schemaRefs>
    <ds:schemaRef ds:uri="http://schemas.microsoft.com/office/2006/metadata/properties"/>
    <ds:schemaRef ds:uri="http://schemas.microsoft.com/office/infopath/2007/PartnerControls"/>
    <ds:schemaRef ds:uri="3a19d90c-9067-47ae-938b-f48b84d03388"/>
  </ds:schemaRefs>
</ds:datastoreItem>
</file>

<file path=customXml/itemProps2.xml><?xml version="1.0" encoding="utf-8"?>
<ds:datastoreItem xmlns:ds="http://schemas.openxmlformats.org/officeDocument/2006/customXml" ds:itemID="{9CA6C7E0-112A-4B7E-B74F-AB9630358D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bc818c-f030-4318-b7ad-1fd4c6b2c4cd"/>
    <ds:schemaRef ds:uri="3a19d90c-9067-47ae-938b-f48b84d03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DA52BB-938D-48C1-9160-65327C5BA2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HGSE_template2.potx</Template>
  <Application>Microsoft Office PowerPoint</Application>
  <PresentationFormat>On-screen Show (4:3)</PresentationFormat>
  <Slides>10</Slides>
  <Notes>9</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HGSE_template2</vt:lpstr>
      <vt:lpstr>PowerPoint Presentation</vt:lpstr>
      <vt:lpstr>Three Entrepreneurial Paths  1) Start your own organization 2) Work in someone else's startup 3) Work for a funder</vt:lpstr>
      <vt:lpstr>Starting your own business</vt:lpstr>
      <vt:lpstr>Timeline for creating or growing an organization</vt:lpstr>
      <vt:lpstr>Working for a startup or a funding organization</vt:lpstr>
      <vt:lpstr>Timeline for working at a startup or a funder</vt:lpstr>
      <vt:lpstr>Upcoming Events</vt:lpstr>
      <vt:lpstr>Resources </vt:lpstr>
      <vt:lpstr>Upcoming Workshops and Panels</vt:lpstr>
      <vt:lpstr>Open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262</cp:revision>
  <dcterms:created xsi:type="dcterms:W3CDTF">2018-01-10T14:54:33Z</dcterms:created>
  <dcterms:modified xsi:type="dcterms:W3CDTF">2019-06-13T16:03:52Z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0x010100CBB95B1209E8AE41893306C50CEB7FBB</vt:lpwstr>
  </property>
</Properties>
</file>