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86" r:id="rId4"/>
  </p:sldMasterIdLst>
  <p:notesMasterIdLst>
    <p:notesMasterId r:id="rId13"/>
  </p:notesMasterIdLst>
  <p:sldIdLst>
    <p:sldId id="257" r:id="rId5"/>
    <p:sldId id="299" r:id="rId6"/>
    <p:sldId id="300" r:id="rId7"/>
    <p:sldId id="301" r:id="rId8"/>
    <p:sldId id="302" r:id="rId9"/>
    <p:sldId id="303" r:id="rId10"/>
    <p:sldId id="304" r:id="rId11"/>
    <p:sldId id="30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2" y="18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BA9E4-D762-48ED-A8FD-DEA34FFEC9DF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2EC5F-F467-4C88-9274-78A24D1E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0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Licensure Services   (mention job letters)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7868" indent="-279949" defTabSz="457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19797" indent="-223959" defTabSz="457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67716" indent="-223959" defTabSz="457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5635" indent="-223959" defTabSz="457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3554" indent="-223959" defTabSz="4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1472" indent="-223959" defTabSz="4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59391" indent="-223959" defTabSz="4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07310" indent="-223959" defTabSz="4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1E5D429-D9F5-4160-8E78-FE92671D1E91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2</a:t>
            </a:fld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10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Tied to grade range of practicum site and T331/332 section A, B, or C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K-8 settings, you choose the focus-elementary or middle school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2EC5F-F467-4C88-9274-78A24D1EB5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You </a:t>
            </a:r>
            <a:r>
              <a:rPr lang="en-US" baseline="0" dirty="0" smtClean="0"/>
              <a:t>do not have to create ELAR account in advance of the MTEL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2EC5F-F467-4C88-9274-78A24D1EB5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01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meet with RD or me.</a:t>
            </a:r>
            <a:r>
              <a:rPr lang="en-US" baseline="0" dirty="0" smtClean="0"/>
              <a:t> We’ll email you a step by step guide for those who prefer that resource.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2EC5F-F467-4C88-9274-78A24D1EB5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02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2EC5F-F467-4C88-9274-78A24D1EB5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2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C6DE36-54FE-44F1-9151-E62E2625A763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8AF6-E82E-4A9F-AD83-91275C5C2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9F852C9-DEAA-48D1-90B3-7557A9BD4F9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4B32F-365D-4A47-B147-C6DEAEC7E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6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96B1DBC-B691-46F8-ACE9-0328363DED2D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F355-E18F-4558-9AB9-8D922B638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19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C6DE36-54FE-44F1-9151-E62E2625A763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8AF6-E82E-4A9F-AD83-91275C5C2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98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F1602D1-0B88-452F-8039-A98DC6F9740C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53CA-837E-4024-B3C4-0162FC3AA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12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376DEEA-4D79-4BBF-9E17-A80DB82F627E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6631-6ADA-444A-A3EE-7466B9D9C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D2637E4-3D9E-41FE-A7D6-9C5AE4C61F51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9D7D-472D-4183-A766-6BEA47F41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93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2B64F4-343F-45C7-B963-F8F4E310BE5C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5AFF-0144-41DC-AD08-70AC52358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28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0A8376F-E6FC-4630-B440-4B84E3B01145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6664-947A-4002-963E-CF4EC0A38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62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CE6517E-0760-4780-8729-9ACBE33C1D43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46BB-0977-4D78-9B6D-95EE49580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3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F1602D1-0B88-452F-8039-A98DC6F9740C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53CA-837E-4024-B3C4-0162FC3AA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07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F02CED4-BB1D-422F-BF06-F997714B0F5B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095D-7BAB-4029-BA6B-14C5F1227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6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316DB71-0EBE-4527-AF8C-639BB2AFA48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1349-B602-44C3-8D5B-0D4072A11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34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9F852C9-DEAA-48D1-90B3-7557A9BD4F9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4B32F-365D-4A47-B147-C6DEAEC7E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73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96B1DBC-B691-46F8-ACE9-0328363DED2D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F355-E18F-4558-9AB9-8D922B638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38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C6DE36-54FE-44F1-9151-E62E2625A763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8AF6-E82E-4A9F-AD83-91275C5C2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23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F1602D1-0B88-452F-8039-A98DC6F9740C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53CA-837E-4024-B3C4-0162FC3AA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24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376DEEA-4D79-4BBF-9E17-A80DB82F627E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6631-6ADA-444A-A3EE-7466B9D9C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1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D2637E4-3D9E-41FE-A7D6-9C5AE4C61F51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9D7D-472D-4183-A766-6BEA47F41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58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2B64F4-343F-45C7-B963-F8F4E310BE5C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5AFF-0144-41DC-AD08-70AC52358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93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0A8376F-E6FC-4630-B440-4B84E3B01145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6664-947A-4002-963E-CF4EC0A38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8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376DEEA-4D79-4BBF-9E17-A80DB82F627E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6631-6ADA-444A-A3EE-7466B9D9C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0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CE6517E-0760-4780-8729-9ACBE33C1D43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46BB-0977-4D78-9B6D-95EE49580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7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F02CED4-BB1D-422F-BF06-F997714B0F5B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095D-7BAB-4029-BA6B-14C5F1227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96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316DB71-0EBE-4527-AF8C-639BB2AFA48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1349-B602-44C3-8D5B-0D4072A11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99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9F852C9-DEAA-48D1-90B3-7557A9BD4F9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4B32F-365D-4A47-B147-C6DEAEC7E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14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96B1DBC-B691-46F8-ACE9-0328363DED2D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F355-E18F-4558-9AB9-8D922B638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2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D2637E4-3D9E-41FE-A7D6-9C5AE4C61F51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9D7D-472D-4183-A766-6BEA47F41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2B64F4-343F-45C7-B963-F8F4E310BE5C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5AFF-0144-41DC-AD08-70AC52358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6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0A8376F-E6FC-4630-B440-4B84E3B01145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6664-947A-4002-963E-CF4EC0A38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CE6517E-0760-4780-8729-9ACBE33C1D43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46BB-0977-4D78-9B6D-95EE49580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6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F02CED4-BB1D-422F-BF06-F997714B0F5B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095D-7BAB-4029-BA6B-14C5F1227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7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316DB71-0EBE-4527-AF8C-639BB2AFA48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1349-B602-44C3-8D5B-0D4072A11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9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B5C75CE-4B85-4842-BB26-178E5AA5B748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775"/>
            <a:ext cx="1963707" cy="108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4">
            <a:lum bright="70000" contrast="-70000"/>
            <a:alphaModFix/>
          </a:blip>
          <a:srcRect t="10907" b="22368"/>
          <a:stretch/>
        </p:blipFill>
        <p:spPr>
          <a:xfrm>
            <a:off x="7845827" y="5988050"/>
            <a:ext cx="1374373" cy="7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4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775"/>
            <a:ext cx="1963707" cy="10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6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B5C75CE-4B85-4842-BB26-178E5AA5B748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775"/>
            <a:ext cx="1963707" cy="108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4">
            <a:lum bright="70000" contrast="-70000"/>
            <a:alphaModFix/>
          </a:blip>
          <a:srcRect t="10907" b="22368"/>
          <a:stretch/>
        </p:blipFill>
        <p:spPr>
          <a:xfrm>
            <a:off x="7845827" y="5988050"/>
            <a:ext cx="1374373" cy="7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7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B5C75CE-4B85-4842-BB26-178E5AA5B748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775"/>
            <a:ext cx="1963707" cy="108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4">
            <a:lum bright="70000" contrast="-70000"/>
            <a:alphaModFix/>
          </a:blip>
          <a:srcRect t="10907" b="22368"/>
          <a:stretch/>
        </p:blipFill>
        <p:spPr>
          <a:xfrm>
            <a:off x="7845827" y="5988050"/>
            <a:ext cx="1374373" cy="7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5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 descr="HGSE_Logo_Vertical_WH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5213350"/>
            <a:ext cx="161448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6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06716" y="1231990"/>
            <a:ext cx="6420167" cy="1623105"/>
            <a:chOff x="4419600" y="1790420"/>
            <a:chExt cx="6047593" cy="1111598"/>
          </a:xfrm>
        </p:grpSpPr>
        <p:sp>
          <p:nvSpPr>
            <p:cNvPr id="2" name="TextBox 1"/>
            <p:cNvSpPr txBox="1"/>
            <p:nvPr/>
          </p:nvSpPr>
          <p:spPr>
            <a:xfrm>
              <a:off x="4523593" y="1790420"/>
              <a:ext cx="5943600" cy="526959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457200">
                <a:defRPr/>
              </a:pPr>
              <a:r>
                <a:rPr lang="en-US" sz="4400" b="1" spc="-150" dirty="0" smtClean="0">
                  <a:solidFill>
                    <a:srgbClr val="A51C3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Agenda</a:t>
              </a:r>
              <a:endParaRPr lang="en-US" sz="4400" b="1" spc="-150" dirty="0">
                <a:solidFill>
                  <a:srgbClr val="A51C3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339" name="TextBox 10"/>
            <p:cNvSpPr txBox="1">
              <a:spLocks noChangeArrowheads="1"/>
            </p:cNvSpPr>
            <p:nvPr/>
          </p:nvSpPr>
          <p:spPr bwMode="auto">
            <a:xfrm>
              <a:off x="4419600" y="2575303"/>
              <a:ext cx="5562600" cy="32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ts val="1200"/>
                </a:spcAft>
                <a:buClr>
                  <a:srgbClr val="800000"/>
                </a:buClr>
                <a:buFont typeface="Wingdings" pitchFamily="2" charset="2"/>
                <a:buChar char="§"/>
              </a:pPr>
              <a:endPara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417116" y="1947313"/>
            <a:ext cx="7193484" cy="317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Details -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and put large envelope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Licensure Services </a:t>
            </a: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Timelines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Questions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Items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362200"/>
            <a:ext cx="6324600" cy="2941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about principal license grade levels?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it impact my ability to get a license outside of Massachusetts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2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295400"/>
            <a:ext cx="5689058" cy="963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Endorsement statement on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transcript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have ONE of the following: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427188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This student has completed a Massachusetts State approved program for licensure in Principal/Assistant Principal, </a:t>
            </a:r>
            <a:r>
              <a:rPr lang="en-US" dirty="0">
                <a:solidFill>
                  <a:srgbClr val="FF0000"/>
                </a:solidFill>
              </a:rPr>
              <a:t>PreK-6</a:t>
            </a:r>
            <a:r>
              <a:rPr lang="en-US" dirty="0"/>
              <a:t>, Initial and is endorsed for licensure in this field under terms pursuant to the NASDTEC Interstate Agreement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This student has completed a Massachusetts State approved program for licensure in Principal/Assistant Principal, </a:t>
            </a:r>
            <a:r>
              <a:rPr lang="en-US" dirty="0">
                <a:solidFill>
                  <a:srgbClr val="FF0000"/>
                </a:solidFill>
              </a:rPr>
              <a:t>5-8</a:t>
            </a:r>
            <a:r>
              <a:rPr lang="en-US" dirty="0"/>
              <a:t>, Initial and is endorsed for licensure in this field under terms pursuant to the NASDTEC Interstate Agreement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This student has completed a Massachusetts State approved program for licensure in Principal/Assistant Principal, </a:t>
            </a:r>
            <a:r>
              <a:rPr lang="en-US" dirty="0">
                <a:solidFill>
                  <a:srgbClr val="FF0000"/>
                </a:solidFill>
              </a:rPr>
              <a:t>9-12</a:t>
            </a:r>
            <a:r>
              <a:rPr lang="en-US" dirty="0"/>
              <a:t>, Initial and is endorsed for licensure in this field under terms pursuant to the NASDTEC Interstate Agreement.</a:t>
            </a:r>
          </a:p>
        </p:txBody>
      </p:sp>
    </p:spTree>
    <p:extLst>
      <p:ext uri="{BB962C8B-B14F-4D97-AF65-F5344CB8AC3E}">
        <p14:creationId xmlns:p14="http://schemas.microsoft.com/office/powerpoint/2010/main" val="168079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03793"/>
            <a:ext cx="6934200" cy="245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work with several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MTEL (communication and literacy test)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before end of December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DESE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ELAR system (License application system-where you get a MA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 called MEPID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at slide image to see MEPID number.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 (performance assessment for leaders) (Won’t be open until October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Know we’ll reach out to you.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34827"/>
            <a:ext cx="5867400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an account in the DESE ELAR system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for license (s) and SEI ADMINISTRATOR ENDORSEMENT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now for license(s) or pay later-but no payment-no license.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0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850" y="634999"/>
            <a:ext cx="6970561" cy="55880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248400" y="3009900"/>
            <a:ext cx="1524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7400" y="2971800"/>
            <a:ext cx="1524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6400" y="2743200"/>
            <a:ext cx="1524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5638800" y="2743200"/>
            <a:ext cx="2286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76400"/>
            <a:ext cx="7385938" cy="41058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838200"/>
            <a:ext cx="364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Why is </a:t>
            </a:r>
            <a:r>
              <a:rPr lang="en-US" b="1" dirty="0" smtClean="0"/>
              <a:t>this image important </a:t>
            </a:r>
            <a:r>
              <a:rPr lang="en-US" b="1" dirty="0"/>
              <a:t>to you?</a:t>
            </a:r>
          </a:p>
        </p:txBody>
      </p:sp>
    </p:spTree>
    <p:extLst>
      <p:ext uri="{BB962C8B-B14F-4D97-AF65-F5344CB8AC3E}">
        <p14:creationId xmlns:p14="http://schemas.microsoft.com/office/powerpoint/2010/main" val="39726031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192</Words>
  <Application>Microsoft Office PowerPoint</Application>
  <PresentationFormat>On-screen Show (4:3)</PresentationFormat>
  <Paragraphs>39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Arial</vt:lpstr>
      <vt:lpstr>Calibri</vt:lpstr>
      <vt:lpstr>Symbol</vt:lpstr>
      <vt:lpstr>Times New Roman</vt:lpstr>
      <vt:lpstr>Wingdings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HGSE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swmaint</dc:creator>
  <cp:lastModifiedBy>Frazier-Davis, Mary</cp:lastModifiedBy>
  <cp:revision>15</cp:revision>
  <dcterms:created xsi:type="dcterms:W3CDTF">2014-10-16T13:33:18Z</dcterms:created>
  <dcterms:modified xsi:type="dcterms:W3CDTF">2016-09-16T21:19:15Z</dcterms:modified>
</cp:coreProperties>
</file>