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  <p:sldMasterId id="2147483662" r:id="rId5"/>
    <p:sldMasterId id="2147483668" r:id="rId6"/>
    <p:sldMasterId id="2147483671" r:id="rId7"/>
    <p:sldMasterId id="2147483677" r:id="rId8"/>
  </p:sldMasterIdLst>
  <p:notesMasterIdLst>
    <p:notesMasterId r:id="rId30"/>
  </p:notesMasterIdLst>
  <p:handoutMasterIdLst>
    <p:handoutMasterId r:id="rId31"/>
  </p:handoutMasterIdLst>
  <p:sldIdLst>
    <p:sldId id="258" r:id="rId9"/>
    <p:sldId id="322" r:id="rId10"/>
    <p:sldId id="297" r:id="rId11"/>
    <p:sldId id="319" r:id="rId12"/>
    <p:sldId id="312" r:id="rId13"/>
    <p:sldId id="264" r:id="rId14"/>
    <p:sldId id="307" r:id="rId15"/>
    <p:sldId id="261" r:id="rId16"/>
    <p:sldId id="316" r:id="rId17"/>
    <p:sldId id="313" r:id="rId18"/>
    <p:sldId id="324" r:id="rId19"/>
    <p:sldId id="315" r:id="rId20"/>
    <p:sldId id="308" r:id="rId21"/>
    <p:sldId id="317" r:id="rId22"/>
    <p:sldId id="310" r:id="rId23"/>
    <p:sldId id="320" r:id="rId24"/>
    <p:sldId id="321" r:id="rId25"/>
    <p:sldId id="325" r:id="rId26"/>
    <p:sldId id="326" r:id="rId27"/>
    <p:sldId id="280" r:id="rId28"/>
    <p:sldId id="32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5" userDrawn="1">
          <p15:clr>
            <a:srgbClr val="A4A3A4"/>
          </p15:clr>
        </p15:guide>
        <p15:guide id="2" pos="2115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rreault, Natasha" initials="PN" lastIdx="2" clrIdx="0"/>
  <p:cmAuthor id="1" name="Collins, Cheronn" initials="CC" lastIdx="0" clrIdx="1"/>
  <p:cmAuthor id="2" name="Wadness, Rebecca A." initials="WRA" lastIdx="1" clrIdx="2">
    <p:extLst>
      <p:ext uri="{19B8F6BF-5375-455C-9EA6-DF929625EA0E}">
        <p15:presenceInfo xmlns:p15="http://schemas.microsoft.com/office/powerpoint/2012/main" userId="S-1-5-21-373776549-1188320988-1846952604-1928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759"/>
    <a:srgbClr val="0000CC"/>
    <a:srgbClr val="215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A23354-D6B4-404E-8809-8F727DFBB9FE}" v="1" dt="2019-10-11T18:03:39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81004" autoAdjust="0"/>
  </p:normalViewPr>
  <p:slideViewPr>
    <p:cSldViewPr showGuides="1">
      <p:cViewPr varScale="1">
        <p:scale>
          <a:sx n="76" d="100"/>
          <a:sy n="76" d="100"/>
        </p:scale>
        <p:origin x="18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56" y="-90"/>
      </p:cViewPr>
      <p:guideLst>
        <p:guide orient="horz" pos="2835"/>
        <p:guide pos="2115"/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mmins, Anastasia" userId="276e33cd-f552-48ab-9340-5dd7566025ca" providerId="ADAL" clId="{8490EFE9-9810-4AD8-97DD-C5A5B6FC64BC}"/>
    <pc:docChg chg="addSld modSld">
      <pc:chgData name="Cummins, Anastasia" userId="276e33cd-f552-48ab-9340-5dd7566025ca" providerId="ADAL" clId="{8490EFE9-9810-4AD8-97DD-C5A5B6FC64BC}" dt="2019-10-11T18:03:39.159" v="12"/>
      <pc:docMkLst>
        <pc:docMk/>
      </pc:docMkLst>
      <pc:sldChg chg="modNotesTx">
        <pc:chgData name="Cummins, Anastasia" userId="276e33cd-f552-48ab-9340-5dd7566025ca" providerId="ADAL" clId="{8490EFE9-9810-4AD8-97DD-C5A5B6FC64BC}" dt="2019-10-11T18:03:04.648" v="5" actId="20577"/>
        <pc:sldMkLst>
          <pc:docMk/>
          <pc:sldMk cId="3502380375" sldId="261"/>
        </pc:sldMkLst>
      </pc:sldChg>
      <pc:sldChg chg="modNotesTx">
        <pc:chgData name="Cummins, Anastasia" userId="276e33cd-f552-48ab-9340-5dd7566025ca" providerId="ADAL" clId="{8490EFE9-9810-4AD8-97DD-C5A5B6FC64BC}" dt="2019-10-11T18:02:50.130" v="1" actId="20577"/>
        <pc:sldMkLst>
          <pc:docMk/>
          <pc:sldMk cId="2166424789" sldId="297"/>
        </pc:sldMkLst>
      </pc:sldChg>
      <pc:sldChg chg="modNotesTx">
        <pc:chgData name="Cummins, Anastasia" userId="276e33cd-f552-48ab-9340-5dd7566025ca" providerId="ADAL" clId="{8490EFE9-9810-4AD8-97DD-C5A5B6FC64BC}" dt="2019-10-11T18:03:02.373" v="4" actId="20577"/>
        <pc:sldMkLst>
          <pc:docMk/>
          <pc:sldMk cId="59544809" sldId="307"/>
        </pc:sldMkLst>
      </pc:sldChg>
      <pc:sldChg chg="modNotesTx">
        <pc:chgData name="Cummins, Anastasia" userId="276e33cd-f552-48ab-9340-5dd7566025ca" providerId="ADAL" clId="{8490EFE9-9810-4AD8-97DD-C5A5B6FC64BC}" dt="2019-10-11T18:03:31.550" v="11" actId="20577"/>
        <pc:sldMkLst>
          <pc:docMk/>
          <pc:sldMk cId="2673575800" sldId="310"/>
        </pc:sldMkLst>
      </pc:sldChg>
      <pc:sldChg chg="modNotesTx">
        <pc:chgData name="Cummins, Anastasia" userId="276e33cd-f552-48ab-9340-5dd7566025ca" providerId="ADAL" clId="{8490EFE9-9810-4AD8-97DD-C5A5B6FC64BC}" dt="2019-10-11T18:02:55.687" v="3" actId="20577"/>
        <pc:sldMkLst>
          <pc:docMk/>
          <pc:sldMk cId="3625423519" sldId="312"/>
        </pc:sldMkLst>
      </pc:sldChg>
      <pc:sldChg chg="modNotesTx">
        <pc:chgData name="Cummins, Anastasia" userId="276e33cd-f552-48ab-9340-5dd7566025ca" providerId="ADAL" clId="{8490EFE9-9810-4AD8-97DD-C5A5B6FC64BC}" dt="2019-10-11T18:03:15.944" v="7" actId="20577"/>
        <pc:sldMkLst>
          <pc:docMk/>
          <pc:sldMk cId="1813072221" sldId="313"/>
        </pc:sldMkLst>
      </pc:sldChg>
      <pc:sldChg chg="modNotesTx">
        <pc:chgData name="Cummins, Anastasia" userId="276e33cd-f552-48ab-9340-5dd7566025ca" providerId="ADAL" clId="{8490EFE9-9810-4AD8-97DD-C5A5B6FC64BC}" dt="2019-10-11T18:03:22.952" v="9" actId="20577"/>
        <pc:sldMkLst>
          <pc:docMk/>
          <pc:sldMk cId="3233457590" sldId="315"/>
        </pc:sldMkLst>
      </pc:sldChg>
      <pc:sldChg chg="modNotesTx">
        <pc:chgData name="Cummins, Anastasia" userId="276e33cd-f552-48ab-9340-5dd7566025ca" providerId="ADAL" clId="{8490EFE9-9810-4AD8-97DD-C5A5B6FC64BC}" dt="2019-10-11T18:03:11.903" v="6" actId="20577"/>
        <pc:sldMkLst>
          <pc:docMk/>
          <pc:sldMk cId="2970349392" sldId="316"/>
        </pc:sldMkLst>
      </pc:sldChg>
      <pc:sldChg chg="modNotesTx">
        <pc:chgData name="Cummins, Anastasia" userId="276e33cd-f552-48ab-9340-5dd7566025ca" providerId="ADAL" clId="{8490EFE9-9810-4AD8-97DD-C5A5B6FC64BC}" dt="2019-10-11T18:03:27.231" v="10" actId="20577"/>
        <pc:sldMkLst>
          <pc:docMk/>
          <pc:sldMk cId="1502157539" sldId="317"/>
        </pc:sldMkLst>
      </pc:sldChg>
      <pc:sldChg chg="modNotesTx">
        <pc:chgData name="Cummins, Anastasia" userId="276e33cd-f552-48ab-9340-5dd7566025ca" providerId="ADAL" clId="{8490EFE9-9810-4AD8-97DD-C5A5B6FC64BC}" dt="2019-10-11T18:02:52.939" v="2" actId="20577"/>
        <pc:sldMkLst>
          <pc:docMk/>
          <pc:sldMk cId="1238868511" sldId="319"/>
        </pc:sldMkLst>
      </pc:sldChg>
      <pc:sldChg chg="modNotesTx">
        <pc:chgData name="Cummins, Anastasia" userId="276e33cd-f552-48ab-9340-5dd7566025ca" providerId="ADAL" clId="{8490EFE9-9810-4AD8-97DD-C5A5B6FC64BC}" dt="2019-10-11T18:02:46.818" v="0" actId="20577"/>
        <pc:sldMkLst>
          <pc:docMk/>
          <pc:sldMk cId="98759162" sldId="322"/>
        </pc:sldMkLst>
      </pc:sldChg>
      <pc:sldChg chg="modNotesTx">
        <pc:chgData name="Cummins, Anastasia" userId="276e33cd-f552-48ab-9340-5dd7566025ca" providerId="ADAL" clId="{8490EFE9-9810-4AD8-97DD-C5A5B6FC64BC}" dt="2019-10-11T18:03:19.798" v="8" actId="20577"/>
        <pc:sldMkLst>
          <pc:docMk/>
          <pc:sldMk cId="1180320402" sldId="324"/>
        </pc:sldMkLst>
      </pc:sldChg>
      <pc:sldChg chg="add">
        <pc:chgData name="Cummins, Anastasia" userId="276e33cd-f552-48ab-9340-5dd7566025ca" providerId="ADAL" clId="{8490EFE9-9810-4AD8-97DD-C5A5B6FC64BC}" dt="2019-10-11T18:03:39.159" v="12"/>
        <pc:sldMkLst>
          <pc:docMk/>
          <pc:sldMk cId="2220256885" sldId="327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30T09:46:23.491" idx="1">
    <p:pos x="10" y="10"/>
    <p:text>I might move this slide between 13 and 14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3EABE-686A-46B2-8E42-1F9E5BE9873A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A36A-7E0F-41EA-B442-E7BA4CA30D05}">
      <dgm:prSet/>
      <dgm:spPr/>
      <dgm:t>
        <a:bodyPr/>
        <a:lstStyle/>
        <a:p>
          <a:pPr rtl="0"/>
          <a:r>
            <a:rPr lang="en-US"/>
            <a:t>Total # of Applicants:  </a:t>
          </a:r>
          <a:r>
            <a:rPr lang="en-US" b="1"/>
            <a:t>4,045</a:t>
          </a:r>
          <a:endParaRPr lang="en-US"/>
        </a:p>
      </dgm:t>
    </dgm:pt>
    <dgm:pt modelId="{931CB704-A4B6-478A-B544-EEF8712ACCC7}" type="parTrans" cxnId="{F800EE09-85BC-4D60-8B76-2B750E11AD7A}">
      <dgm:prSet/>
      <dgm:spPr/>
      <dgm:t>
        <a:bodyPr/>
        <a:lstStyle/>
        <a:p>
          <a:endParaRPr lang="en-US"/>
        </a:p>
      </dgm:t>
    </dgm:pt>
    <dgm:pt modelId="{4848E70F-A283-4845-975D-2F3DFB009078}" type="sibTrans" cxnId="{F800EE09-85BC-4D60-8B76-2B750E11AD7A}">
      <dgm:prSet/>
      <dgm:spPr/>
      <dgm:t>
        <a:bodyPr/>
        <a:lstStyle/>
        <a:p>
          <a:endParaRPr lang="en-US"/>
        </a:p>
      </dgm:t>
    </dgm:pt>
    <dgm:pt modelId="{CB22807D-9992-4DA4-8489-B8CC4CF71F34}">
      <dgm:prSet/>
      <dgm:spPr/>
      <dgm:t>
        <a:bodyPr/>
        <a:lstStyle/>
        <a:p>
          <a:pPr rtl="0"/>
          <a:r>
            <a:rPr lang="en-US"/>
            <a:t>Total # of Finalists:  </a:t>
          </a:r>
          <a:r>
            <a:rPr lang="en-US" b="1"/>
            <a:t>351</a:t>
          </a:r>
          <a:r>
            <a:rPr lang="en-US"/>
            <a:t> (8.7% acceptance rate)</a:t>
          </a:r>
        </a:p>
      </dgm:t>
    </dgm:pt>
    <dgm:pt modelId="{CDB816F0-35D5-4378-9D89-CAE2B49DC041}" type="parTrans" cxnId="{1C2A33BE-7271-48CD-98A6-C0FF6C212B0F}">
      <dgm:prSet/>
      <dgm:spPr/>
      <dgm:t>
        <a:bodyPr/>
        <a:lstStyle/>
        <a:p>
          <a:endParaRPr lang="en-US"/>
        </a:p>
      </dgm:t>
    </dgm:pt>
    <dgm:pt modelId="{5E5741E3-E102-4B54-9932-9A00BB801DB5}" type="sibTrans" cxnId="{1C2A33BE-7271-48CD-98A6-C0FF6C212B0F}">
      <dgm:prSet/>
      <dgm:spPr/>
      <dgm:t>
        <a:bodyPr/>
        <a:lstStyle/>
        <a:p>
          <a:endParaRPr lang="en-US"/>
        </a:p>
      </dgm:t>
    </dgm:pt>
    <dgm:pt modelId="{C7BB05AF-B11F-47D3-BFA0-E6EE0F5D2DE4}">
      <dgm:prSet/>
      <dgm:spPr/>
      <dgm:t>
        <a:bodyPr/>
        <a:lstStyle/>
        <a:p>
          <a:pPr rtl="0"/>
          <a:r>
            <a:rPr lang="en-US"/>
            <a:t>Academic institutions represented: </a:t>
          </a:r>
          <a:r>
            <a:rPr lang="en-US" b="1"/>
            <a:t> 113</a:t>
          </a:r>
          <a:endParaRPr lang="en-US"/>
        </a:p>
      </dgm:t>
    </dgm:pt>
    <dgm:pt modelId="{2055474C-EE73-4ABD-93BE-DAFC5820A88E}" type="parTrans" cxnId="{91A9CD96-DF0E-45F1-B50A-F38C29690E37}">
      <dgm:prSet/>
      <dgm:spPr/>
      <dgm:t>
        <a:bodyPr/>
        <a:lstStyle/>
        <a:p>
          <a:endParaRPr lang="en-US"/>
        </a:p>
      </dgm:t>
    </dgm:pt>
    <dgm:pt modelId="{A25FBEE2-D3E4-4F92-BCAE-74BB2AE0AFDF}" type="sibTrans" cxnId="{91A9CD96-DF0E-45F1-B50A-F38C29690E37}">
      <dgm:prSet/>
      <dgm:spPr/>
      <dgm:t>
        <a:bodyPr/>
        <a:lstStyle/>
        <a:p>
          <a:endParaRPr lang="en-US"/>
        </a:p>
      </dgm:t>
    </dgm:pt>
    <dgm:pt modelId="{0EB280E1-1A4C-43E9-8C7E-38D1833706DC}">
      <dgm:prSet/>
      <dgm:spPr/>
      <dgm:t>
        <a:bodyPr/>
        <a:lstStyle/>
        <a:p>
          <a:pPr rtl="0"/>
          <a:r>
            <a:rPr lang="en-US" dirty="0"/>
            <a:t>Total number of unique academic disciplines: </a:t>
          </a:r>
          <a:r>
            <a:rPr lang="en-US" b="1" dirty="0"/>
            <a:t>56</a:t>
          </a:r>
          <a:endParaRPr lang="en-US" dirty="0"/>
        </a:p>
      </dgm:t>
    </dgm:pt>
    <dgm:pt modelId="{960139FB-56F5-434A-82B2-B4DE5DAF3A38}" type="parTrans" cxnId="{C332E838-068E-4DDE-85F7-43A66F39DE19}">
      <dgm:prSet/>
      <dgm:spPr/>
      <dgm:t>
        <a:bodyPr/>
        <a:lstStyle/>
        <a:p>
          <a:endParaRPr lang="en-US"/>
        </a:p>
      </dgm:t>
    </dgm:pt>
    <dgm:pt modelId="{D2ADE4DF-B3D4-44DB-A8AA-4CB3E2FE7C20}" type="sibTrans" cxnId="{C332E838-068E-4DDE-85F7-43A66F39DE19}">
      <dgm:prSet/>
      <dgm:spPr/>
      <dgm:t>
        <a:bodyPr/>
        <a:lstStyle/>
        <a:p>
          <a:endParaRPr lang="en-US"/>
        </a:p>
      </dgm:t>
    </dgm:pt>
    <dgm:pt modelId="{F72A3E32-F47C-45A7-B27F-38E5CFE8604B}">
      <dgm:prSet/>
      <dgm:spPr/>
      <dgm:t>
        <a:bodyPr/>
        <a:lstStyle/>
        <a:p>
          <a:pPr rtl="0"/>
          <a:r>
            <a:rPr lang="en-US" dirty="0"/>
            <a:t>Veterans: </a:t>
          </a:r>
          <a:r>
            <a:rPr lang="en-US" b="1" dirty="0"/>
            <a:t>12%</a:t>
          </a:r>
          <a:endParaRPr lang="en-US" dirty="0"/>
        </a:p>
      </dgm:t>
    </dgm:pt>
    <dgm:pt modelId="{328A7B29-2CE0-4F6E-8DAC-97AFFEE707D9}" type="parTrans" cxnId="{DE172830-E6B2-45FA-B1ED-3E26DE661753}">
      <dgm:prSet/>
      <dgm:spPr/>
      <dgm:t>
        <a:bodyPr/>
        <a:lstStyle/>
        <a:p>
          <a:endParaRPr lang="en-US"/>
        </a:p>
      </dgm:t>
    </dgm:pt>
    <dgm:pt modelId="{D1FA2B3B-28F1-4532-894F-552CEF53E3FC}" type="sibTrans" cxnId="{DE172830-E6B2-45FA-B1ED-3E26DE661753}">
      <dgm:prSet/>
      <dgm:spPr/>
      <dgm:t>
        <a:bodyPr/>
        <a:lstStyle/>
        <a:p>
          <a:endParaRPr lang="en-US"/>
        </a:p>
      </dgm:t>
    </dgm:pt>
    <dgm:pt modelId="{85260E4C-0BE4-4147-B977-092B6B589C57}" type="pres">
      <dgm:prSet presAssocID="{C1F3EABE-686A-46B2-8E42-1F9E5BE9873A}" presName="Name0" presStyleCnt="0">
        <dgm:presLayoutVars>
          <dgm:chMax val="7"/>
          <dgm:chPref val="7"/>
          <dgm:dir/>
        </dgm:presLayoutVars>
      </dgm:prSet>
      <dgm:spPr/>
    </dgm:pt>
    <dgm:pt modelId="{501FE564-75DB-4020-BE41-2BFB5ECAC0C6}" type="pres">
      <dgm:prSet presAssocID="{C1F3EABE-686A-46B2-8E42-1F9E5BE9873A}" presName="Name1" presStyleCnt="0"/>
      <dgm:spPr/>
    </dgm:pt>
    <dgm:pt modelId="{BD4244A0-55E6-4CAE-BC1F-00DC328D5D9E}" type="pres">
      <dgm:prSet presAssocID="{C1F3EABE-686A-46B2-8E42-1F9E5BE9873A}" presName="cycle" presStyleCnt="0"/>
      <dgm:spPr/>
    </dgm:pt>
    <dgm:pt modelId="{899176A5-CDA3-446F-8710-BA6A5A5D63F9}" type="pres">
      <dgm:prSet presAssocID="{C1F3EABE-686A-46B2-8E42-1F9E5BE9873A}" presName="srcNode" presStyleLbl="node1" presStyleIdx="0" presStyleCnt="5"/>
      <dgm:spPr/>
    </dgm:pt>
    <dgm:pt modelId="{06756C76-0071-4B9B-8254-E4F2FAA7EB29}" type="pres">
      <dgm:prSet presAssocID="{C1F3EABE-686A-46B2-8E42-1F9E5BE9873A}" presName="conn" presStyleLbl="parChTrans1D2" presStyleIdx="0" presStyleCnt="1"/>
      <dgm:spPr/>
    </dgm:pt>
    <dgm:pt modelId="{42CD60C1-20C1-4E82-9508-AC3C60D81F7A}" type="pres">
      <dgm:prSet presAssocID="{C1F3EABE-686A-46B2-8E42-1F9E5BE9873A}" presName="extraNode" presStyleLbl="node1" presStyleIdx="0" presStyleCnt="5"/>
      <dgm:spPr/>
    </dgm:pt>
    <dgm:pt modelId="{D1D88697-3BA8-4451-9C49-C56E76D3CB15}" type="pres">
      <dgm:prSet presAssocID="{C1F3EABE-686A-46B2-8E42-1F9E5BE9873A}" presName="dstNode" presStyleLbl="node1" presStyleIdx="0" presStyleCnt="5"/>
      <dgm:spPr/>
    </dgm:pt>
    <dgm:pt modelId="{F941286F-37FF-47E1-A904-1459F8524349}" type="pres">
      <dgm:prSet presAssocID="{90C5A36A-7E0F-41EA-B442-E7BA4CA30D05}" presName="text_1" presStyleLbl="node1" presStyleIdx="0" presStyleCnt="5">
        <dgm:presLayoutVars>
          <dgm:bulletEnabled val="1"/>
        </dgm:presLayoutVars>
      </dgm:prSet>
      <dgm:spPr/>
    </dgm:pt>
    <dgm:pt modelId="{EE5A9D49-AE78-414B-A3C4-6232618B40C2}" type="pres">
      <dgm:prSet presAssocID="{90C5A36A-7E0F-41EA-B442-E7BA4CA30D05}" presName="accent_1" presStyleCnt="0"/>
      <dgm:spPr/>
    </dgm:pt>
    <dgm:pt modelId="{027B84FB-A90C-4302-912B-D2B483135F04}" type="pres">
      <dgm:prSet presAssocID="{90C5A36A-7E0F-41EA-B442-E7BA4CA30D05}" presName="accentRepeatNode" presStyleLbl="solidFgAcc1" presStyleIdx="0" presStyleCnt="5"/>
      <dgm:spPr/>
    </dgm:pt>
    <dgm:pt modelId="{7D0E4050-87E6-462E-B9CB-8113875B3D87}" type="pres">
      <dgm:prSet presAssocID="{CB22807D-9992-4DA4-8489-B8CC4CF71F34}" presName="text_2" presStyleLbl="node1" presStyleIdx="1" presStyleCnt="5">
        <dgm:presLayoutVars>
          <dgm:bulletEnabled val="1"/>
        </dgm:presLayoutVars>
      </dgm:prSet>
      <dgm:spPr/>
    </dgm:pt>
    <dgm:pt modelId="{5CE6FB79-0580-4F70-A2B0-54B958EB53DC}" type="pres">
      <dgm:prSet presAssocID="{CB22807D-9992-4DA4-8489-B8CC4CF71F34}" presName="accent_2" presStyleCnt="0"/>
      <dgm:spPr/>
    </dgm:pt>
    <dgm:pt modelId="{26355BF9-80E1-4CFD-A888-1B4355CD5E2B}" type="pres">
      <dgm:prSet presAssocID="{CB22807D-9992-4DA4-8489-B8CC4CF71F34}" presName="accentRepeatNode" presStyleLbl="solidFgAcc1" presStyleIdx="1" presStyleCnt="5"/>
      <dgm:spPr/>
    </dgm:pt>
    <dgm:pt modelId="{2EEDBB5D-9042-4BBF-A39E-9CFF0D8670F6}" type="pres">
      <dgm:prSet presAssocID="{C7BB05AF-B11F-47D3-BFA0-E6EE0F5D2DE4}" presName="text_3" presStyleLbl="node1" presStyleIdx="2" presStyleCnt="5">
        <dgm:presLayoutVars>
          <dgm:bulletEnabled val="1"/>
        </dgm:presLayoutVars>
      </dgm:prSet>
      <dgm:spPr/>
    </dgm:pt>
    <dgm:pt modelId="{71625D57-DB2A-484B-9152-6B3E7E1BDDCE}" type="pres">
      <dgm:prSet presAssocID="{C7BB05AF-B11F-47D3-BFA0-E6EE0F5D2DE4}" presName="accent_3" presStyleCnt="0"/>
      <dgm:spPr/>
    </dgm:pt>
    <dgm:pt modelId="{B9FC8006-BA8C-4BE4-8303-6FCE931BF9CD}" type="pres">
      <dgm:prSet presAssocID="{C7BB05AF-B11F-47D3-BFA0-E6EE0F5D2DE4}" presName="accentRepeatNode" presStyleLbl="solidFgAcc1" presStyleIdx="2" presStyleCnt="5"/>
      <dgm:spPr/>
    </dgm:pt>
    <dgm:pt modelId="{38C5ABB6-9173-4035-8C04-EB1E0CD28175}" type="pres">
      <dgm:prSet presAssocID="{0EB280E1-1A4C-43E9-8C7E-38D1833706DC}" presName="text_4" presStyleLbl="node1" presStyleIdx="3" presStyleCnt="5">
        <dgm:presLayoutVars>
          <dgm:bulletEnabled val="1"/>
        </dgm:presLayoutVars>
      </dgm:prSet>
      <dgm:spPr/>
    </dgm:pt>
    <dgm:pt modelId="{AB53B3FA-2ED1-4303-9AC9-6F0C864ED391}" type="pres">
      <dgm:prSet presAssocID="{0EB280E1-1A4C-43E9-8C7E-38D1833706DC}" presName="accent_4" presStyleCnt="0"/>
      <dgm:spPr/>
    </dgm:pt>
    <dgm:pt modelId="{622F51AC-C648-4D6E-A237-50367D8D9C28}" type="pres">
      <dgm:prSet presAssocID="{0EB280E1-1A4C-43E9-8C7E-38D1833706DC}" presName="accentRepeatNode" presStyleLbl="solidFgAcc1" presStyleIdx="3" presStyleCnt="5"/>
      <dgm:spPr/>
    </dgm:pt>
    <dgm:pt modelId="{B44C36A3-B24F-466A-9C7B-AC7A617DBBCE}" type="pres">
      <dgm:prSet presAssocID="{F72A3E32-F47C-45A7-B27F-38E5CFE8604B}" presName="text_5" presStyleLbl="node1" presStyleIdx="4" presStyleCnt="5">
        <dgm:presLayoutVars>
          <dgm:bulletEnabled val="1"/>
        </dgm:presLayoutVars>
      </dgm:prSet>
      <dgm:spPr/>
    </dgm:pt>
    <dgm:pt modelId="{6FC4CD7D-43B0-49AB-B8FC-C9C9A6E3B72B}" type="pres">
      <dgm:prSet presAssocID="{F72A3E32-F47C-45A7-B27F-38E5CFE8604B}" presName="accent_5" presStyleCnt="0"/>
      <dgm:spPr/>
    </dgm:pt>
    <dgm:pt modelId="{D64E0DC7-2ED6-4A93-A56D-92BB2B2E593A}" type="pres">
      <dgm:prSet presAssocID="{F72A3E32-F47C-45A7-B27F-38E5CFE8604B}" presName="accentRepeatNode" presStyleLbl="solidFgAcc1" presStyleIdx="4" presStyleCnt="5"/>
      <dgm:spPr/>
    </dgm:pt>
  </dgm:ptLst>
  <dgm:cxnLst>
    <dgm:cxn modelId="{F800EE09-85BC-4D60-8B76-2B750E11AD7A}" srcId="{C1F3EABE-686A-46B2-8E42-1F9E5BE9873A}" destId="{90C5A36A-7E0F-41EA-B442-E7BA4CA30D05}" srcOrd="0" destOrd="0" parTransId="{931CB704-A4B6-478A-B544-EEF8712ACCC7}" sibTransId="{4848E70F-A283-4845-975D-2F3DFB009078}"/>
    <dgm:cxn modelId="{009F731B-5790-4A82-8F27-6F8F08EC17A7}" type="presOf" srcId="{0EB280E1-1A4C-43E9-8C7E-38D1833706DC}" destId="{38C5ABB6-9173-4035-8C04-EB1E0CD28175}" srcOrd="0" destOrd="0" presId="urn:microsoft.com/office/officeart/2008/layout/VerticalCurvedList"/>
    <dgm:cxn modelId="{E5EE6D28-4222-4EE7-ACF9-CA6B221EFF8B}" type="presOf" srcId="{C1F3EABE-686A-46B2-8E42-1F9E5BE9873A}" destId="{85260E4C-0BE4-4147-B977-092B6B589C57}" srcOrd="0" destOrd="0" presId="urn:microsoft.com/office/officeart/2008/layout/VerticalCurvedList"/>
    <dgm:cxn modelId="{DE172830-E6B2-45FA-B1ED-3E26DE661753}" srcId="{C1F3EABE-686A-46B2-8E42-1F9E5BE9873A}" destId="{F72A3E32-F47C-45A7-B27F-38E5CFE8604B}" srcOrd="4" destOrd="0" parTransId="{328A7B29-2CE0-4F6E-8DAC-97AFFEE707D9}" sibTransId="{D1FA2B3B-28F1-4532-894F-552CEF53E3FC}"/>
    <dgm:cxn modelId="{C332E838-068E-4DDE-85F7-43A66F39DE19}" srcId="{C1F3EABE-686A-46B2-8E42-1F9E5BE9873A}" destId="{0EB280E1-1A4C-43E9-8C7E-38D1833706DC}" srcOrd="3" destOrd="0" parTransId="{960139FB-56F5-434A-82B2-B4DE5DAF3A38}" sibTransId="{D2ADE4DF-B3D4-44DB-A8AA-4CB3E2FE7C20}"/>
    <dgm:cxn modelId="{5CAD0945-46E4-46EE-997C-217DAFC32515}" type="presOf" srcId="{CB22807D-9992-4DA4-8489-B8CC4CF71F34}" destId="{7D0E4050-87E6-462E-B9CB-8113875B3D87}" srcOrd="0" destOrd="0" presId="urn:microsoft.com/office/officeart/2008/layout/VerticalCurvedList"/>
    <dgm:cxn modelId="{D0627545-FA61-498D-BF4D-8863A304E309}" type="presOf" srcId="{90C5A36A-7E0F-41EA-B442-E7BA4CA30D05}" destId="{F941286F-37FF-47E1-A904-1459F8524349}" srcOrd="0" destOrd="0" presId="urn:microsoft.com/office/officeart/2008/layout/VerticalCurvedList"/>
    <dgm:cxn modelId="{C84D004B-D3C8-422F-82E4-A98B26E16F21}" type="presOf" srcId="{4848E70F-A283-4845-975D-2F3DFB009078}" destId="{06756C76-0071-4B9B-8254-E4F2FAA7EB29}" srcOrd="0" destOrd="0" presId="urn:microsoft.com/office/officeart/2008/layout/VerticalCurvedList"/>
    <dgm:cxn modelId="{65E70B95-20EA-4476-B86D-521D34EC44C6}" type="presOf" srcId="{C7BB05AF-B11F-47D3-BFA0-E6EE0F5D2DE4}" destId="{2EEDBB5D-9042-4BBF-A39E-9CFF0D8670F6}" srcOrd="0" destOrd="0" presId="urn:microsoft.com/office/officeart/2008/layout/VerticalCurvedList"/>
    <dgm:cxn modelId="{91A9CD96-DF0E-45F1-B50A-F38C29690E37}" srcId="{C1F3EABE-686A-46B2-8E42-1F9E5BE9873A}" destId="{C7BB05AF-B11F-47D3-BFA0-E6EE0F5D2DE4}" srcOrd="2" destOrd="0" parTransId="{2055474C-EE73-4ABD-93BE-DAFC5820A88E}" sibTransId="{A25FBEE2-D3E4-4F92-BCAE-74BB2AE0AFDF}"/>
    <dgm:cxn modelId="{1C2A33BE-7271-48CD-98A6-C0FF6C212B0F}" srcId="{C1F3EABE-686A-46B2-8E42-1F9E5BE9873A}" destId="{CB22807D-9992-4DA4-8489-B8CC4CF71F34}" srcOrd="1" destOrd="0" parTransId="{CDB816F0-35D5-4378-9D89-CAE2B49DC041}" sibTransId="{5E5741E3-E102-4B54-9932-9A00BB801DB5}"/>
    <dgm:cxn modelId="{1A1E48E1-9E96-4825-BF70-67162DB624C8}" type="presOf" srcId="{F72A3E32-F47C-45A7-B27F-38E5CFE8604B}" destId="{B44C36A3-B24F-466A-9C7B-AC7A617DBBCE}" srcOrd="0" destOrd="0" presId="urn:microsoft.com/office/officeart/2008/layout/VerticalCurvedList"/>
    <dgm:cxn modelId="{8397EC1F-7EE4-431D-91D1-61C1B7267A61}" type="presParOf" srcId="{85260E4C-0BE4-4147-B977-092B6B589C57}" destId="{501FE564-75DB-4020-BE41-2BFB5ECAC0C6}" srcOrd="0" destOrd="0" presId="urn:microsoft.com/office/officeart/2008/layout/VerticalCurvedList"/>
    <dgm:cxn modelId="{4266368E-5CCB-49A3-AEB9-7BE13C423930}" type="presParOf" srcId="{501FE564-75DB-4020-BE41-2BFB5ECAC0C6}" destId="{BD4244A0-55E6-4CAE-BC1F-00DC328D5D9E}" srcOrd="0" destOrd="0" presId="urn:microsoft.com/office/officeart/2008/layout/VerticalCurvedList"/>
    <dgm:cxn modelId="{17E9B0C3-3AA5-4A51-9BD7-0911B3F00BB4}" type="presParOf" srcId="{BD4244A0-55E6-4CAE-BC1F-00DC328D5D9E}" destId="{899176A5-CDA3-446F-8710-BA6A5A5D63F9}" srcOrd="0" destOrd="0" presId="urn:microsoft.com/office/officeart/2008/layout/VerticalCurvedList"/>
    <dgm:cxn modelId="{FE808A70-46FA-4B83-A473-7FA9CE226872}" type="presParOf" srcId="{BD4244A0-55E6-4CAE-BC1F-00DC328D5D9E}" destId="{06756C76-0071-4B9B-8254-E4F2FAA7EB29}" srcOrd="1" destOrd="0" presId="urn:microsoft.com/office/officeart/2008/layout/VerticalCurvedList"/>
    <dgm:cxn modelId="{AAEF4A26-E341-4B34-B105-DD9B25E1B984}" type="presParOf" srcId="{BD4244A0-55E6-4CAE-BC1F-00DC328D5D9E}" destId="{42CD60C1-20C1-4E82-9508-AC3C60D81F7A}" srcOrd="2" destOrd="0" presId="urn:microsoft.com/office/officeart/2008/layout/VerticalCurvedList"/>
    <dgm:cxn modelId="{B3A0BD11-CFCE-40CE-847F-6F49736EAA54}" type="presParOf" srcId="{BD4244A0-55E6-4CAE-BC1F-00DC328D5D9E}" destId="{D1D88697-3BA8-4451-9C49-C56E76D3CB15}" srcOrd="3" destOrd="0" presId="urn:microsoft.com/office/officeart/2008/layout/VerticalCurvedList"/>
    <dgm:cxn modelId="{4003748B-C533-4E71-A139-C3B6B4BE4AB3}" type="presParOf" srcId="{501FE564-75DB-4020-BE41-2BFB5ECAC0C6}" destId="{F941286F-37FF-47E1-A904-1459F8524349}" srcOrd="1" destOrd="0" presId="urn:microsoft.com/office/officeart/2008/layout/VerticalCurvedList"/>
    <dgm:cxn modelId="{FB4974B7-C85B-4138-BE8E-E45933E6FA47}" type="presParOf" srcId="{501FE564-75DB-4020-BE41-2BFB5ECAC0C6}" destId="{EE5A9D49-AE78-414B-A3C4-6232618B40C2}" srcOrd="2" destOrd="0" presId="urn:microsoft.com/office/officeart/2008/layout/VerticalCurvedList"/>
    <dgm:cxn modelId="{1588458A-AB3A-4E01-A2C9-173D19D21CFB}" type="presParOf" srcId="{EE5A9D49-AE78-414B-A3C4-6232618B40C2}" destId="{027B84FB-A90C-4302-912B-D2B483135F04}" srcOrd="0" destOrd="0" presId="urn:microsoft.com/office/officeart/2008/layout/VerticalCurvedList"/>
    <dgm:cxn modelId="{4913804A-94B5-47CC-AB23-E1830B5726E8}" type="presParOf" srcId="{501FE564-75DB-4020-BE41-2BFB5ECAC0C6}" destId="{7D0E4050-87E6-462E-B9CB-8113875B3D87}" srcOrd="3" destOrd="0" presId="urn:microsoft.com/office/officeart/2008/layout/VerticalCurvedList"/>
    <dgm:cxn modelId="{99933693-37E4-4F5F-80AF-61BBAEA991A2}" type="presParOf" srcId="{501FE564-75DB-4020-BE41-2BFB5ECAC0C6}" destId="{5CE6FB79-0580-4F70-A2B0-54B958EB53DC}" srcOrd="4" destOrd="0" presId="urn:microsoft.com/office/officeart/2008/layout/VerticalCurvedList"/>
    <dgm:cxn modelId="{8FDA8389-8E9F-44C9-805A-7BC44B74E2CD}" type="presParOf" srcId="{5CE6FB79-0580-4F70-A2B0-54B958EB53DC}" destId="{26355BF9-80E1-4CFD-A888-1B4355CD5E2B}" srcOrd="0" destOrd="0" presId="urn:microsoft.com/office/officeart/2008/layout/VerticalCurvedList"/>
    <dgm:cxn modelId="{734118E5-7295-4110-9A83-8F09E91746C6}" type="presParOf" srcId="{501FE564-75DB-4020-BE41-2BFB5ECAC0C6}" destId="{2EEDBB5D-9042-4BBF-A39E-9CFF0D8670F6}" srcOrd="5" destOrd="0" presId="urn:microsoft.com/office/officeart/2008/layout/VerticalCurvedList"/>
    <dgm:cxn modelId="{0C1290EB-E621-48C2-A2F4-6F253964E65A}" type="presParOf" srcId="{501FE564-75DB-4020-BE41-2BFB5ECAC0C6}" destId="{71625D57-DB2A-484B-9152-6B3E7E1BDDCE}" srcOrd="6" destOrd="0" presId="urn:microsoft.com/office/officeart/2008/layout/VerticalCurvedList"/>
    <dgm:cxn modelId="{D296D092-BF0E-485F-9B26-3164337E674F}" type="presParOf" srcId="{71625D57-DB2A-484B-9152-6B3E7E1BDDCE}" destId="{B9FC8006-BA8C-4BE4-8303-6FCE931BF9CD}" srcOrd="0" destOrd="0" presId="urn:microsoft.com/office/officeart/2008/layout/VerticalCurvedList"/>
    <dgm:cxn modelId="{F83B520C-F59E-487F-8DE6-CF8E50E182B1}" type="presParOf" srcId="{501FE564-75DB-4020-BE41-2BFB5ECAC0C6}" destId="{38C5ABB6-9173-4035-8C04-EB1E0CD28175}" srcOrd="7" destOrd="0" presId="urn:microsoft.com/office/officeart/2008/layout/VerticalCurvedList"/>
    <dgm:cxn modelId="{7DD26FA1-1C12-4A9F-A10C-804ABB65FECA}" type="presParOf" srcId="{501FE564-75DB-4020-BE41-2BFB5ECAC0C6}" destId="{AB53B3FA-2ED1-4303-9AC9-6F0C864ED391}" srcOrd="8" destOrd="0" presId="urn:microsoft.com/office/officeart/2008/layout/VerticalCurvedList"/>
    <dgm:cxn modelId="{625C021F-C18A-4B6F-BA7C-E82E5814EC7E}" type="presParOf" srcId="{AB53B3FA-2ED1-4303-9AC9-6F0C864ED391}" destId="{622F51AC-C648-4D6E-A237-50367D8D9C28}" srcOrd="0" destOrd="0" presId="urn:microsoft.com/office/officeart/2008/layout/VerticalCurvedList"/>
    <dgm:cxn modelId="{D409BBEF-FFA2-4DF7-AFDE-06E5BF5C5513}" type="presParOf" srcId="{501FE564-75DB-4020-BE41-2BFB5ECAC0C6}" destId="{B44C36A3-B24F-466A-9C7B-AC7A617DBBCE}" srcOrd="9" destOrd="0" presId="urn:microsoft.com/office/officeart/2008/layout/VerticalCurvedList"/>
    <dgm:cxn modelId="{C0B1FF2F-F57F-4415-97A2-B1DA9C5745FF}" type="presParOf" srcId="{501FE564-75DB-4020-BE41-2BFB5ECAC0C6}" destId="{6FC4CD7D-43B0-49AB-B8FC-C9C9A6E3B72B}" srcOrd="10" destOrd="0" presId="urn:microsoft.com/office/officeart/2008/layout/VerticalCurvedList"/>
    <dgm:cxn modelId="{5D66230B-58C9-415E-B25C-F168E75F680D}" type="presParOf" srcId="{6FC4CD7D-43B0-49AB-B8FC-C9C9A6E3B72B}" destId="{D64E0DC7-2ED6-4A93-A56D-92BB2B2E59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56C76-0071-4B9B-8254-E4F2FAA7EB29}">
      <dsp:nvSpPr>
        <dsp:cNvPr id="0" name=""/>
        <dsp:cNvSpPr/>
      </dsp:nvSpPr>
      <dsp:spPr>
        <a:xfrm>
          <a:off x="-5433158" y="-831931"/>
          <a:ext cx="6469276" cy="646927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1286F-37FF-47E1-A904-1459F8524349}">
      <dsp:nvSpPr>
        <dsp:cNvPr id="0" name=""/>
        <dsp:cNvSpPr/>
      </dsp:nvSpPr>
      <dsp:spPr>
        <a:xfrm>
          <a:off x="453049" y="300242"/>
          <a:ext cx="8624054" cy="60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940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Total # of Applicants:  </a:t>
          </a:r>
          <a:r>
            <a:rPr lang="en-US" sz="3000" b="1" kern="1200"/>
            <a:t>4,045</a:t>
          </a:r>
          <a:endParaRPr lang="en-US" sz="3000" kern="1200"/>
        </a:p>
      </dsp:txBody>
      <dsp:txXfrm>
        <a:off x="453049" y="300242"/>
        <a:ext cx="8624054" cy="600868"/>
      </dsp:txXfrm>
    </dsp:sp>
    <dsp:sp modelId="{027B84FB-A90C-4302-912B-D2B483135F04}">
      <dsp:nvSpPr>
        <dsp:cNvPr id="0" name=""/>
        <dsp:cNvSpPr/>
      </dsp:nvSpPr>
      <dsp:spPr>
        <a:xfrm>
          <a:off x="77506" y="225133"/>
          <a:ext cx="751086" cy="751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E4050-87E6-462E-B9CB-8113875B3D87}">
      <dsp:nvSpPr>
        <dsp:cNvPr id="0" name=""/>
        <dsp:cNvSpPr/>
      </dsp:nvSpPr>
      <dsp:spPr>
        <a:xfrm>
          <a:off x="883614" y="1201257"/>
          <a:ext cx="8193489" cy="60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940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Total # of Finalists:  </a:t>
          </a:r>
          <a:r>
            <a:rPr lang="en-US" sz="3000" b="1" kern="1200"/>
            <a:t>351</a:t>
          </a:r>
          <a:r>
            <a:rPr lang="en-US" sz="3000" kern="1200"/>
            <a:t> (8.7% acceptance rate)</a:t>
          </a:r>
        </a:p>
      </dsp:txBody>
      <dsp:txXfrm>
        <a:off x="883614" y="1201257"/>
        <a:ext cx="8193489" cy="600868"/>
      </dsp:txXfrm>
    </dsp:sp>
    <dsp:sp modelId="{26355BF9-80E1-4CFD-A888-1B4355CD5E2B}">
      <dsp:nvSpPr>
        <dsp:cNvPr id="0" name=""/>
        <dsp:cNvSpPr/>
      </dsp:nvSpPr>
      <dsp:spPr>
        <a:xfrm>
          <a:off x="508071" y="1126148"/>
          <a:ext cx="751086" cy="751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DBB5D-9042-4BBF-A39E-9CFF0D8670F6}">
      <dsp:nvSpPr>
        <dsp:cNvPr id="0" name=""/>
        <dsp:cNvSpPr/>
      </dsp:nvSpPr>
      <dsp:spPr>
        <a:xfrm>
          <a:off x="1015763" y="2102272"/>
          <a:ext cx="8061340" cy="60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940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Academic institutions represented: </a:t>
          </a:r>
          <a:r>
            <a:rPr lang="en-US" sz="3000" b="1" kern="1200"/>
            <a:t> 113</a:t>
          </a:r>
          <a:endParaRPr lang="en-US" sz="3000" kern="1200"/>
        </a:p>
      </dsp:txBody>
      <dsp:txXfrm>
        <a:off x="1015763" y="2102272"/>
        <a:ext cx="8061340" cy="600868"/>
      </dsp:txXfrm>
    </dsp:sp>
    <dsp:sp modelId="{B9FC8006-BA8C-4BE4-8303-6FCE931BF9CD}">
      <dsp:nvSpPr>
        <dsp:cNvPr id="0" name=""/>
        <dsp:cNvSpPr/>
      </dsp:nvSpPr>
      <dsp:spPr>
        <a:xfrm>
          <a:off x="640220" y="2027163"/>
          <a:ext cx="751086" cy="751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5ABB6-9173-4035-8C04-EB1E0CD28175}">
      <dsp:nvSpPr>
        <dsp:cNvPr id="0" name=""/>
        <dsp:cNvSpPr/>
      </dsp:nvSpPr>
      <dsp:spPr>
        <a:xfrm>
          <a:off x="883614" y="3003287"/>
          <a:ext cx="8193489" cy="60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940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Total number of unique academic disciplines: </a:t>
          </a:r>
          <a:r>
            <a:rPr lang="en-US" sz="3000" b="1" kern="1200" dirty="0"/>
            <a:t>56</a:t>
          </a:r>
          <a:endParaRPr lang="en-US" sz="3000" kern="1200" dirty="0"/>
        </a:p>
      </dsp:txBody>
      <dsp:txXfrm>
        <a:off x="883614" y="3003287"/>
        <a:ext cx="8193489" cy="600868"/>
      </dsp:txXfrm>
    </dsp:sp>
    <dsp:sp modelId="{622F51AC-C648-4D6E-A237-50367D8D9C28}">
      <dsp:nvSpPr>
        <dsp:cNvPr id="0" name=""/>
        <dsp:cNvSpPr/>
      </dsp:nvSpPr>
      <dsp:spPr>
        <a:xfrm>
          <a:off x="508071" y="2928179"/>
          <a:ext cx="751086" cy="751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C36A3-B24F-466A-9C7B-AC7A617DBBCE}">
      <dsp:nvSpPr>
        <dsp:cNvPr id="0" name=""/>
        <dsp:cNvSpPr/>
      </dsp:nvSpPr>
      <dsp:spPr>
        <a:xfrm>
          <a:off x="453049" y="3904302"/>
          <a:ext cx="8624054" cy="60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940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Veterans: </a:t>
          </a:r>
          <a:r>
            <a:rPr lang="en-US" sz="3000" b="1" kern="1200" dirty="0"/>
            <a:t>12%</a:t>
          </a:r>
          <a:endParaRPr lang="en-US" sz="3000" kern="1200" dirty="0"/>
        </a:p>
      </dsp:txBody>
      <dsp:txXfrm>
        <a:off x="453049" y="3904302"/>
        <a:ext cx="8624054" cy="600868"/>
      </dsp:txXfrm>
    </dsp:sp>
    <dsp:sp modelId="{D64E0DC7-2ED6-4A93-A56D-92BB2B2E593A}">
      <dsp:nvSpPr>
        <dsp:cNvPr id="0" name=""/>
        <dsp:cNvSpPr/>
      </dsp:nvSpPr>
      <dsp:spPr>
        <a:xfrm>
          <a:off x="77506" y="3829194"/>
          <a:ext cx="751086" cy="751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E236E60C-4C52-4ABF-99C0-5F37D4FBC089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F617EBFE-7A0F-4CD0-9E0B-D51C3E4C6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20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037840" cy="464820"/>
          </a:xfrm>
          <a:prstGeom prst="rect">
            <a:avLst/>
          </a:prstGeom>
        </p:spPr>
        <p:txBody>
          <a:bodyPr vert="horz" lIns="92245" tIns="46124" rIns="92245" bIns="461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245" tIns="46124" rIns="92245" bIns="46124" rtlCol="0"/>
          <a:lstStyle>
            <a:lvl1pPr algn="r">
              <a:defRPr sz="1200"/>
            </a:lvl1pPr>
          </a:lstStyle>
          <a:p>
            <a:fld id="{27740FB0-00C3-43FF-8FA1-B36CCED5C3C3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4" rIns="92245" bIns="461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</p:spPr>
        <p:txBody>
          <a:bodyPr vert="horz" lIns="92245" tIns="46124" rIns="92245" bIns="461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829967"/>
            <a:ext cx="3037840" cy="464820"/>
          </a:xfrm>
          <a:prstGeom prst="rect">
            <a:avLst/>
          </a:prstGeom>
        </p:spPr>
        <p:txBody>
          <a:bodyPr vert="horz" lIns="92245" tIns="46124" rIns="92245" bIns="461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245" tIns="46124" rIns="92245" bIns="46124" rtlCol="0" anchor="b"/>
          <a:lstStyle>
            <a:lvl1pPr algn="r">
              <a:defRPr sz="1200"/>
            </a:lvl1pPr>
          </a:lstStyle>
          <a:p>
            <a:fld id="{861E858E-FC7F-4A5E-A224-2E688F0702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2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baseline="0" dirty="0"/>
          </a:p>
          <a:p>
            <a:pPr marL="172960" indent="-172960">
              <a:buFontTx/>
              <a:buChar char="-"/>
            </a:pPr>
            <a:endParaRPr lang="en-US" baseline="0" dirty="0"/>
          </a:p>
          <a:p>
            <a:pPr marL="172960" indent="-17296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67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61" indent="-165261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75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5261" indent="-165261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39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5261" indent="-165261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93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4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70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61" indent="-16526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32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44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7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70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7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61" indent="-165261" defTabSz="881390">
              <a:buFontTx/>
              <a:buChar char="-"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33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85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1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4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4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29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81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782" indent="-165261">
              <a:spcBef>
                <a:spcPts val="600"/>
              </a:spcBef>
              <a:buClr>
                <a:srgbClr val="073759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2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E858E-FC7F-4A5E-A224-2E688F07028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0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36219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33272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Title of Content Slide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33272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Title of Content Slide, </a:t>
            </a:r>
            <a:br>
              <a:rPr lang="en-US" dirty="0"/>
            </a:br>
            <a:r>
              <a:rPr lang="en-US" dirty="0"/>
              <a:t>Two lines OK if Absolutely Necessary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8077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33272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Title of Content Slide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2057400"/>
            <a:ext cx="8686800" cy="426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33272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Title of Content Slide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1—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Content Slide Header, Do Not Resize Box,</a:t>
            </a:r>
            <a:br>
              <a:rPr lang="en-US" dirty="0"/>
            </a:br>
            <a:r>
              <a:rPr lang="en-US" dirty="0"/>
              <a:t>Two Lines of Text OK if Truly Necessary 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9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2—Multi-Lev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8077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Content Slide Header, Do Not Resize Box,</a:t>
            </a:r>
            <a:br>
              <a:rPr lang="en-US" dirty="0"/>
            </a:br>
            <a:r>
              <a:rPr lang="en-US" dirty="0"/>
              <a:t>Two Lines of Text OK if Truly Necessary </a:t>
            </a:r>
          </a:p>
        </p:txBody>
      </p:sp>
    </p:spTree>
    <p:extLst>
      <p:ext uri="{BB962C8B-B14F-4D97-AF65-F5344CB8AC3E}">
        <p14:creationId xmlns:p14="http://schemas.microsoft.com/office/powerpoint/2010/main" val="1929254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3—Single Imag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2057400"/>
            <a:ext cx="8686800" cy="426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Content Slide Header, Do Not Resize Box,</a:t>
            </a:r>
            <a:br>
              <a:rPr lang="en-US" dirty="0"/>
            </a:br>
            <a:r>
              <a:rPr lang="en-US" dirty="0"/>
              <a:t>Two Lines of Text OK if Truly Necessary </a:t>
            </a:r>
          </a:p>
        </p:txBody>
      </p:sp>
    </p:spTree>
    <p:extLst>
      <p:ext uri="{BB962C8B-B14F-4D97-AF65-F5344CB8AC3E}">
        <p14:creationId xmlns:p14="http://schemas.microsoft.com/office/powerpoint/2010/main" val="1809796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4—Sing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486400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5821363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Content Slide Header, Do Not Resize Box,</a:t>
            </a:r>
            <a:br>
              <a:rPr lang="en-US" dirty="0"/>
            </a:br>
            <a:r>
              <a:rPr lang="en-US" dirty="0"/>
              <a:t>Two Lines of Text OK if Truly Necessary </a:t>
            </a:r>
          </a:p>
        </p:txBody>
      </p:sp>
    </p:spTree>
    <p:extLst>
      <p:ext uri="{BB962C8B-B14F-4D97-AF65-F5344CB8AC3E}">
        <p14:creationId xmlns:p14="http://schemas.microsoft.com/office/powerpoint/2010/main" val="291219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5—Side by Sid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4648200" y="1828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Content Slide Header, Do Not Resize Box,</a:t>
            </a:r>
            <a:br>
              <a:rPr lang="en-US" dirty="0"/>
            </a:br>
            <a:r>
              <a:rPr lang="en-US" dirty="0"/>
              <a:t>Two Lines of Text OK if Truly Necessary </a:t>
            </a:r>
          </a:p>
        </p:txBody>
      </p:sp>
    </p:spTree>
    <p:extLst>
      <p:ext uri="{BB962C8B-B14F-4D97-AF65-F5344CB8AC3E}">
        <p14:creationId xmlns:p14="http://schemas.microsoft.com/office/powerpoint/2010/main" val="181547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6—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1828798"/>
            <a:ext cx="3008313" cy="9906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0" y="2990850"/>
            <a:ext cx="3008313" cy="340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Content Slide Header, Do Not Resize Box,</a:t>
            </a:r>
            <a:br>
              <a:rPr lang="en-US" dirty="0"/>
            </a:br>
            <a:r>
              <a:rPr lang="en-US" dirty="0"/>
              <a:t>Two Lines of Text OK if Truly Necessary </a:t>
            </a:r>
          </a:p>
        </p:txBody>
      </p:sp>
    </p:spTree>
    <p:extLst>
      <p:ext uri="{BB962C8B-B14F-4D97-AF65-F5344CB8AC3E}">
        <p14:creationId xmlns:p14="http://schemas.microsoft.com/office/powerpoint/2010/main" val="334233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905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7—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48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251460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Content Slide Header, Do Not Resize Box,</a:t>
            </a:r>
            <a:br>
              <a:rPr lang="en-US" dirty="0"/>
            </a:br>
            <a:r>
              <a:rPr lang="en-US" dirty="0"/>
              <a:t>Two Lines of Text OK if Truly Necessary </a:t>
            </a:r>
          </a:p>
        </p:txBody>
      </p:sp>
    </p:spTree>
    <p:extLst>
      <p:ext uri="{BB962C8B-B14F-4D97-AF65-F5344CB8AC3E}">
        <p14:creationId xmlns:p14="http://schemas.microsoft.com/office/powerpoint/2010/main" val="2252911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#8—Table or 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 hasCustomPrompt="1"/>
          </p:nvPr>
        </p:nvSpPr>
        <p:spPr>
          <a:xfrm>
            <a:off x="0" y="1600200"/>
            <a:ext cx="9144000" cy="50292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baseline="0"/>
            </a:lvl1pPr>
          </a:lstStyle>
          <a:p>
            <a:r>
              <a:rPr lang="en-US" dirty="0"/>
              <a:t>Use this placeholder for building tables </a:t>
            </a:r>
            <a:br>
              <a:rPr lang="en-US" dirty="0"/>
            </a:br>
            <a:r>
              <a:rPr lang="en-US" dirty="0"/>
              <a:t>like those used for </a:t>
            </a:r>
            <a:br>
              <a:rPr lang="en-US" dirty="0"/>
            </a:br>
            <a:r>
              <a:rPr lang="en-US" dirty="0"/>
              <a:t>agency weekly status reports (2-col x 5-rows) </a:t>
            </a:r>
            <a:br>
              <a:rPr lang="en-US" dirty="0"/>
            </a:br>
            <a:r>
              <a:rPr lang="en-US" dirty="0"/>
              <a:t>or quad charts for exec review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Content Slide Header, Do Not Resize Box,</a:t>
            </a:r>
            <a:br>
              <a:rPr lang="en-US" dirty="0"/>
            </a:br>
            <a:r>
              <a:rPr lang="en-US" dirty="0"/>
              <a:t>Two Lines of Text OK if Truly Necessary </a:t>
            </a:r>
          </a:p>
        </p:txBody>
      </p:sp>
    </p:spTree>
    <p:extLst>
      <p:ext uri="{BB962C8B-B14F-4D97-AF65-F5344CB8AC3E}">
        <p14:creationId xmlns:p14="http://schemas.microsoft.com/office/powerpoint/2010/main" val="8173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33272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Title of Content Slide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Title of Content Slide,</a:t>
            </a:r>
            <a:br>
              <a:rPr lang="en-US" dirty="0"/>
            </a:br>
            <a:r>
              <a:rPr lang="en-US" dirty="0"/>
              <a:t>Two Lines OK if absolutely necessary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Title of Content Slide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8077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29388"/>
            <a:ext cx="9144000" cy="3381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6200" y="6574051"/>
            <a:ext cx="1219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baseline="30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WWW.PMF.GOV</a:t>
            </a:r>
            <a:endParaRPr lang="en-US" altLang="en-US" sz="1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b" anchorCtr="0"/>
          <a:lstStyle>
            <a:lvl1pPr>
              <a:lnSpc>
                <a:spcPts val="3600"/>
              </a:lnSpc>
              <a:defRPr sz="3600" b="1">
                <a:solidFill>
                  <a:srgbClr val="073759"/>
                </a:solidFill>
              </a:defRPr>
            </a:lvl1pPr>
          </a:lstStyle>
          <a:p>
            <a:r>
              <a:rPr lang="en-US" dirty="0"/>
              <a:t>Title of Content Slide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2057400"/>
            <a:ext cx="8686800" cy="426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490538" y="106203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529388"/>
            <a:ext cx="9144000" cy="3381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200" y="6566356"/>
            <a:ext cx="17748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baseline="30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WWW.PMF.GOV</a:t>
            </a:r>
            <a:r>
              <a:rPr lang="en-US" altLang="en-US" sz="1400" b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13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6" y="274638"/>
            <a:ext cx="7053943" cy="741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D13239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6" y="1270000"/>
            <a:ext cx="7053944" cy="485616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600">
                <a:latin typeface="Arial"/>
                <a:cs typeface="Arial"/>
              </a:defRPr>
            </a:lvl1pPr>
            <a:lvl2pPr marL="342900" indent="-171450">
              <a:buFont typeface="Arial"/>
              <a:buChar char="•"/>
              <a:defRPr lang="en-US" sz="1400" kern="1200" dirty="0" smtClean="0">
                <a:solidFill>
                  <a:srgbClr val="D13239"/>
                </a:solidFill>
                <a:latin typeface="+mj-lt"/>
                <a:ea typeface="+mn-ea"/>
                <a:cs typeface="+mn-cs"/>
              </a:defRPr>
            </a:lvl2pPr>
            <a:lvl3pPr marL="514350" indent="-171450">
              <a:buFont typeface="Courier New"/>
              <a:buChar char="o"/>
              <a:defRPr sz="1200">
                <a:latin typeface="Arial"/>
                <a:cs typeface="Arial"/>
              </a:defRPr>
            </a:lvl3pPr>
            <a:lvl4pPr marL="1600200" indent="-228600"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2057400" indent="-228600">
              <a:buFont typeface="Arial"/>
              <a:buChar char="•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324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36219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676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t="-1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t="-1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7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t="-1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t="-1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 t="-1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6294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1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sajobs.gov/" TargetMode="External"/><Relationship Id="rId4" Type="http://schemas.openxmlformats.org/officeDocument/2006/relationships/hyperlink" Target="http://www.pmf.g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hyperlink" Target="mailto:pmfapplication@opm.gov" TargetMode="External"/><Relationship Id="rId4" Type="http://schemas.openxmlformats.org/officeDocument/2006/relationships/hyperlink" Target="https://www.pmf.gov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hyperlink" Target="mailto:pmfapplication@opm.gov" TargetMode="External"/><Relationship Id="rId4" Type="http://schemas.openxmlformats.org/officeDocument/2006/relationships/hyperlink" Target="https://www.pmf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3505200"/>
          </a:xfrm>
        </p:spPr>
        <p:txBody>
          <a:bodyPr/>
          <a:lstStyle/>
          <a:p>
            <a:r>
              <a:rPr lang="en-US" dirty="0"/>
              <a:t>Presidential Management Fellows (PMF) Program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Opportunity for Applicants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With Staci Cummins, HGSE alumna,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64" y="4648200"/>
            <a:ext cx="5132336" cy="1379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6928"/>
            <a:ext cx="9144000" cy="880872"/>
          </a:xfrm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  <a:latin typeface="Georgia" panose="02040502050405020303" pitchFamily="18" charset="0"/>
              </a:rPr>
              <a:t>My Personal Experience with PMF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8077200" cy="4572000"/>
          </a:xfrm>
        </p:spPr>
        <p:txBody>
          <a:bodyPr/>
          <a:lstStyle/>
          <a:p>
            <a:r>
              <a:rPr lang="en-US" dirty="0"/>
              <a:t>TFA-SD, 2015</a:t>
            </a:r>
          </a:p>
          <a:p>
            <a:pPr lvl="1"/>
            <a:r>
              <a:rPr lang="en-US" dirty="0"/>
              <a:t>Worked in a tribally-operated BIE school on the Rosebud Reservation</a:t>
            </a:r>
          </a:p>
          <a:p>
            <a:pPr lvl="1"/>
            <a:r>
              <a:rPr lang="en-US" dirty="0"/>
              <a:t>District position gave insight into impacts of government policies</a:t>
            </a:r>
          </a:p>
          <a:p>
            <a:r>
              <a:rPr lang="en-US" dirty="0"/>
              <a:t>EPM, HGSE, 2019</a:t>
            </a:r>
          </a:p>
          <a:p>
            <a:r>
              <a:rPr lang="en-US" dirty="0"/>
              <a:t>Education Program Specialist for the Rural Education Achievement Program</a:t>
            </a:r>
          </a:p>
          <a:p>
            <a:pPr lvl="1"/>
            <a:r>
              <a:rPr lang="en-US" dirty="0"/>
              <a:t>RINAP, OESE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7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85000"/>
            </a:schemeClr>
          </a:solidFill>
        </p:spPr>
        <p:txBody>
          <a:bodyPr lIns="630936" tIns="27432" rIns="630936" bIns="0" anchor="ctr" anchorCtr="0"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Georgia" panose="02040502050405020303" pitchFamily="18" charset="0"/>
              </a:rPr>
              <a:t>Personal Highlights &amp; Takeaways </a:t>
            </a:r>
            <a:endParaRPr lang="en-US" sz="28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8077200" cy="449580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200" dirty="0"/>
              <a:t>Currently in search of a rotational appointment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200" dirty="0"/>
              <a:t>Many PMF alumni at ED (and elsewhere)</a:t>
            </a:r>
          </a:p>
          <a:p>
            <a:pPr lvl="1">
              <a:spcBef>
                <a:spcPts val="600"/>
              </a:spcBef>
              <a:buClr>
                <a:srgbClr val="073759"/>
              </a:buClr>
            </a:pPr>
            <a:r>
              <a:rPr lang="en-US" sz="1800" dirty="0"/>
              <a:t>Support systems, professional network, and understanding of other offices/programs</a:t>
            </a:r>
            <a:endParaRPr lang="en-US" sz="2200" dirty="0"/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200" dirty="0"/>
              <a:t>Opportunity for good (or different) work</a:t>
            </a:r>
          </a:p>
          <a:p>
            <a:pPr lvl="1">
              <a:spcBef>
                <a:spcPts val="600"/>
              </a:spcBef>
              <a:buClr>
                <a:srgbClr val="073759"/>
              </a:buClr>
            </a:pPr>
            <a:r>
              <a:rPr lang="en-US" sz="1800" dirty="0"/>
              <a:t>BIE MOA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200" dirty="0"/>
              <a:t>Exercising grad school skills: policy memos, presentations, motivation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200" dirty="0"/>
              <a:t>DC</a:t>
            </a:r>
          </a:p>
          <a:p>
            <a:pPr lvl="1">
              <a:spcBef>
                <a:spcPts val="600"/>
              </a:spcBef>
              <a:buClr>
                <a:srgbClr val="073759"/>
              </a:buClr>
            </a:pPr>
            <a:r>
              <a:rPr lang="en-US" sz="1800" dirty="0"/>
              <a:t>Transient (lots of opportunities)</a:t>
            </a:r>
          </a:p>
          <a:p>
            <a:pPr lvl="1">
              <a:spcBef>
                <a:spcPts val="600"/>
              </a:spcBef>
              <a:buClr>
                <a:srgbClr val="073759"/>
              </a:buClr>
            </a:pPr>
            <a:r>
              <a:rPr lang="en-US" sz="1800" dirty="0"/>
              <a:t>A lot to offer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2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6928"/>
            <a:ext cx="9144000" cy="804672"/>
          </a:xfrm>
        </p:spPr>
        <p:txBody>
          <a:bodyPr anchor="ctr"/>
          <a:lstStyle/>
          <a:p>
            <a:r>
              <a:rPr lang="en-US" sz="2800" dirty="0">
                <a:solidFill>
                  <a:schemeClr val="tx2"/>
                </a:solidFill>
                <a:latin typeface="Georgia" panose="02040502050405020303" pitchFamily="18" charset="0"/>
              </a:rPr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600200"/>
            <a:ext cx="8077200" cy="464820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000" dirty="0"/>
              <a:t>Application opens at Noon (EST) on October 3, 2019 and closes at Noon (EST) on October 17, 2019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000" dirty="0"/>
              <a:t>Announcement is posted on www.USAJobs.gov during the open period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000" dirty="0"/>
              <a:t>Applicants submit an on-line application to include:</a:t>
            </a:r>
          </a:p>
          <a:p>
            <a:pPr lvl="1">
              <a:spcBef>
                <a:spcPts val="600"/>
              </a:spcBef>
              <a:buClr>
                <a:srgbClr val="07375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Resume</a:t>
            </a:r>
          </a:p>
          <a:p>
            <a:pPr lvl="1">
              <a:spcBef>
                <a:spcPts val="600"/>
              </a:spcBef>
              <a:buClr>
                <a:srgbClr val="07375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Transcript (and/or alternative)</a:t>
            </a:r>
          </a:p>
          <a:p>
            <a:pPr lvl="1">
              <a:spcBef>
                <a:spcPts val="600"/>
              </a:spcBef>
              <a:buClr>
                <a:srgbClr val="07375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Supporting documentation for any claims to Indian preference, veterans’ preference, and/or reasonable accommodations</a:t>
            </a:r>
          </a:p>
          <a:p>
            <a:pPr lvl="1">
              <a:spcBef>
                <a:spcPts val="600"/>
              </a:spcBef>
              <a:buClr>
                <a:srgbClr val="07375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Complete an On-Line Assessment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000" dirty="0"/>
              <a:t>Finalists selected then have 12 months of appointment eligibility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000" dirty="0"/>
              <a:t>Upon securing position with a participating Federal agency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Fellow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000" dirty="0"/>
              <a:t>Approximate timelines on PMF website (pmf.gov) 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5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752600"/>
            <a:ext cx="8077200" cy="4572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Clr>
                <a:srgbClr val="073759"/>
              </a:buClr>
              <a:buNone/>
            </a:pPr>
            <a:r>
              <a:rPr lang="en-US" sz="2000" dirty="0"/>
              <a:t>Who Can Apply: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000" dirty="0"/>
              <a:t>Graduate Students world-wide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000" dirty="0"/>
              <a:t>Degree from an accredited institution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000" dirty="0"/>
              <a:t>Must have advanced degree requirements completed by Aug 31</a:t>
            </a:r>
            <a:r>
              <a:rPr lang="en-US" sz="2000" baseline="30000" dirty="0"/>
              <a:t>st</a:t>
            </a:r>
            <a:r>
              <a:rPr lang="en-US" sz="2000" dirty="0"/>
              <a:t> following the application year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000" dirty="0"/>
              <a:t>May apply within the last year of study </a:t>
            </a:r>
            <a:r>
              <a:rPr lang="en-US" sz="2000" u="sng" dirty="0"/>
              <a:t>OR</a:t>
            </a:r>
            <a:r>
              <a:rPr lang="en-US" sz="2000" dirty="0"/>
              <a:t> up to 2 years after completing advanced degree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endParaRPr lang="en-US" sz="1000" dirty="0"/>
          </a:p>
          <a:p>
            <a:pPr marL="0" indent="0">
              <a:spcBef>
                <a:spcPts val="600"/>
              </a:spcBef>
              <a:buClr>
                <a:srgbClr val="073759"/>
              </a:buClr>
              <a:buNone/>
            </a:pPr>
            <a:r>
              <a:rPr lang="en-US" sz="2000" dirty="0"/>
              <a:t>How to Apply: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000" dirty="0"/>
              <a:t>Review the “Become a PMF” section on the PMF website (</a:t>
            </a:r>
            <a:r>
              <a:rPr lang="en-US" sz="2000" dirty="0">
                <a:hlinkClick r:id="rId4"/>
              </a:rPr>
              <a:t>www.pmf.gov</a:t>
            </a:r>
            <a:r>
              <a:rPr lang="en-US" sz="2000" dirty="0"/>
              <a:t>) for the next annual application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000" dirty="0"/>
              <a:t>Follow instructions and link found in announcement posted at </a:t>
            </a:r>
            <a:r>
              <a:rPr lang="en-US" sz="2000" dirty="0">
                <a:hlinkClick r:id="rId5"/>
              </a:rPr>
              <a:t>www.USAJobs.gov</a:t>
            </a:r>
            <a:r>
              <a:rPr lang="en-US" sz="2000" dirty="0"/>
              <a:t> </a:t>
            </a:r>
            <a:r>
              <a:rPr lang="en-US" sz="2000" b="1" i="1" dirty="0"/>
              <a:t>when the application opens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76072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D13239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en-US" sz="2400" dirty="0">
                <a:solidFill>
                  <a:schemeClr val="tx2"/>
                </a:solidFill>
              </a:rPr>
              <a:t>Who Can Apply?   How to Apply?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229600" y="6553200"/>
            <a:ext cx="914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752600"/>
            <a:ext cx="8077200" cy="4572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Clr>
                <a:srgbClr val="073759"/>
              </a:buClr>
              <a:buNone/>
            </a:pPr>
            <a:endParaRPr lang="en-US" sz="2000" dirty="0"/>
          </a:p>
          <a:p>
            <a:pPr marL="457200" indent="-457200">
              <a:spcBef>
                <a:spcPts val="600"/>
              </a:spcBef>
              <a:buClr>
                <a:srgbClr val="073759"/>
              </a:buClr>
              <a:buAutoNum type="arabicParenR"/>
            </a:pPr>
            <a:endParaRPr lang="en-US" sz="2000" dirty="0"/>
          </a:p>
          <a:p>
            <a:pPr marL="457200" indent="-457200">
              <a:spcBef>
                <a:spcPts val="600"/>
              </a:spcBef>
              <a:buClr>
                <a:srgbClr val="073759"/>
              </a:buClr>
              <a:buAutoNum type="arabicParenR"/>
            </a:pP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76072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D13239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en-US" sz="2400" dirty="0">
                <a:solidFill>
                  <a:schemeClr val="tx2"/>
                </a:solidFill>
              </a:rPr>
              <a:t>Application: Top 3 Common Mistakes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229600" y="6553200"/>
            <a:ext cx="914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82402"/>
              </p:ext>
            </p:extLst>
          </p:nvPr>
        </p:nvGraphicFramePr>
        <p:xfrm>
          <a:off x="3058477" y="2292826"/>
          <a:ext cx="3027045" cy="3057684"/>
        </p:xfrm>
        <a:graphic>
          <a:graphicData uri="http://schemas.openxmlformats.org/drawingml/2006/table">
            <a:tbl>
              <a:tblPr firstRow="1" firstCol="1" bandRow="1"/>
              <a:tblGrid>
                <a:gridCol w="302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1) Transcript issues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2) Insufficient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documentation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3) Waiting until the last minute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15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373563"/>
          </a:xfrm>
        </p:spPr>
        <p:txBody>
          <a:bodyPr anchor="ctr">
            <a:normAutofit/>
          </a:bodyPr>
          <a:lstStyle/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Notified within 1 month following application if selected as a Finalist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Finalists then attend a virtual or in-person hiring fair to interview for open PMF appointment opportunities at a Federal agency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Finalists have 12 months from date selected to secure a position with an agency as a PMF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2 year fellowship followed by prospective Federal career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D13239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2"/>
                </a:solidFill>
              </a:rPr>
              <a:t>What to Expect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229600" y="6554338"/>
            <a:ext cx="914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7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0" y="1434163"/>
          <a:ext cx="9144000" cy="4805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596830"/>
            <a:ext cx="9144000" cy="837333"/>
          </a:xfrm>
        </p:spPr>
        <p:txBody>
          <a:bodyPr anchor="ctr"/>
          <a:lstStyle/>
          <a:p>
            <a:r>
              <a:rPr lang="en-US" i="1" dirty="0">
                <a:latin typeface="+mn-lt"/>
              </a:rPr>
              <a:t>Class of 2019 Stats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52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5266E7-C99E-4620-B651-60801D579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886487"/>
          </a:xfrm>
        </p:spPr>
        <p:txBody>
          <a:bodyPr anchor="ctr"/>
          <a:lstStyle/>
          <a:p>
            <a:r>
              <a:rPr lang="en-US" sz="3200" i="1" dirty="0"/>
              <a:t>Class of 2019</a:t>
            </a:r>
            <a:br>
              <a:rPr lang="en-US" sz="3200" i="1" dirty="0"/>
            </a:br>
            <a:r>
              <a:rPr lang="en-US" sz="3200" i="1" dirty="0"/>
              <a:t>Sample of Degree Programs Represented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EE3F36-33CF-4444-BE06-1CBAD71A94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581894"/>
          <a:ext cx="9067801" cy="368041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19301">
                  <a:extLst>
                    <a:ext uri="{9D8B030D-6E8A-4147-A177-3AD203B41FA5}">
                      <a16:colId xmlns:a16="http://schemas.microsoft.com/office/drawing/2014/main" val="4009342118"/>
                    </a:ext>
                  </a:extLst>
                </a:gridCol>
                <a:gridCol w="1704331">
                  <a:extLst>
                    <a:ext uri="{9D8B030D-6E8A-4147-A177-3AD203B41FA5}">
                      <a16:colId xmlns:a16="http://schemas.microsoft.com/office/drawing/2014/main" val="1087983218"/>
                    </a:ext>
                  </a:extLst>
                </a:gridCol>
                <a:gridCol w="1951846">
                  <a:extLst>
                    <a:ext uri="{9D8B030D-6E8A-4147-A177-3AD203B41FA5}">
                      <a16:colId xmlns:a16="http://schemas.microsoft.com/office/drawing/2014/main" val="740380824"/>
                    </a:ext>
                  </a:extLst>
                </a:gridCol>
                <a:gridCol w="1325238">
                  <a:extLst>
                    <a:ext uri="{9D8B030D-6E8A-4147-A177-3AD203B41FA5}">
                      <a16:colId xmlns:a16="http://schemas.microsoft.com/office/drawing/2014/main" val="2327642698"/>
                    </a:ext>
                  </a:extLst>
                </a:gridCol>
                <a:gridCol w="2067085">
                  <a:extLst>
                    <a:ext uri="{9D8B030D-6E8A-4147-A177-3AD203B41FA5}">
                      <a16:colId xmlns:a16="http://schemas.microsoft.com/office/drawing/2014/main" val="726099606"/>
                    </a:ext>
                  </a:extLst>
                </a:gridCol>
              </a:tblGrid>
              <a:tr h="367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Accounting/Finance/Budget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Climate</a:t>
                      </a:r>
                      <a:r>
                        <a:rPr lang="en-US" sz="1200" u="none" strike="noStrike" baseline="0" dirty="0">
                          <a:effectLst/>
                        </a:rPr>
                        <a:t> and Society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Ecology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Health</a:t>
                      </a:r>
                      <a:r>
                        <a:rPr lang="en-US" sz="1200" b="0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Administration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Political</a:t>
                      </a:r>
                      <a:r>
                        <a:rPr lang="en-US" sz="1200" u="none" strike="noStrike" baseline="0" dirty="0">
                          <a:effectLst/>
                        </a:rPr>
                        <a:t> Science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407254"/>
                  </a:ext>
                </a:extLst>
              </a:tr>
              <a:tr h="367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Administration/Management</a:t>
                      </a:r>
                      <a:r>
                        <a:rPr lang="en-US" sz="1200" b="0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Process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Communications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Economics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History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Psychology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578189"/>
                  </a:ext>
                </a:extLst>
              </a:tr>
              <a:tr h="367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Aerospace Engineering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Community/Regional Planning/Development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Education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Hydrology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Public</a:t>
                      </a:r>
                      <a:r>
                        <a:rPr lang="en-US" sz="1200" b="0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Administration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059795"/>
                  </a:ext>
                </a:extLst>
              </a:tr>
              <a:tr h="367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Anthropology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Comparative</a:t>
                      </a:r>
                      <a:r>
                        <a:rPr lang="en-US" sz="1200" u="none" strike="noStrike" baseline="0" dirty="0">
                          <a:effectLst/>
                        </a:rPr>
                        <a:t> Politics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Emergency Management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Industrial</a:t>
                      </a:r>
                      <a:r>
                        <a:rPr lang="en-US" sz="1200" u="none" strike="noStrike" baseline="0" dirty="0">
                          <a:effectLst/>
                        </a:rPr>
                        <a:t> Engineering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Public Affairs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064875"/>
                  </a:ext>
                </a:extLst>
              </a:tr>
              <a:tr h="367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Area Studies -- ex. Strategic, Judicial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Computer Science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Environmental Policy/Studies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International</a:t>
                      </a:r>
                      <a:r>
                        <a:rPr lang="en-US" sz="1200" b="0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Disciplines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Public</a:t>
                      </a:r>
                      <a:r>
                        <a:rPr lang="en-US" sz="1200" u="none" strike="noStrike" baseline="0" dirty="0">
                          <a:effectLst/>
                        </a:rPr>
                        <a:t> Health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330138"/>
                  </a:ext>
                </a:extLst>
              </a:tr>
              <a:tr h="3671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Biology/Biological Sciences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Conflict Analysis/Resolution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Environmental Sciences/Natural Resources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Law</a:t>
                      </a:r>
                      <a:r>
                        <a:rPr lang="en-US" sz="1200" b="0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(JD or other law degree)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Religion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521196"/>
                  </a:ext>
                </a:extLst>
              </a:tr>
              <a:tr h="3671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Biostatistics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Criminal Justice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Epidemiology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Neurosciences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Social</a:t>
                      </a:r>
                      <a:r>
                        <a:rPr lang="en-US" sz="1200" b="0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Work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892496"/>
                  </a:ext>
                </a:extLst>
              </a:tr>
              <a:tr h="3671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Business Management/Administration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Cyber Security/Information Security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Forestry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Non-profit</a:t>
                      </a:r>
                      <a:r>
                        <a:rPr lang="en-US" sz="1200" b="0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Management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Sociology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088702"/>
                  </a:ext>
                </a:extLst>
              </a:tr>
              <a:tr h="3671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Chemistry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Defense/Terrorism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Geospatial</a:t>
                      </a:r>
                      <a:r>
                        <a:rPr lang="en-US" sz="1200" b="0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Analysis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Physics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Toxicology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183501"/>
                  </a:ext>
                </a:extLst>
              </a:tr>
              <a:tr h="3671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Civil Engineering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Diplomacy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Government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Policy</a:t>
                      </a:r>
                      <a:r>
                        <a:rPr lang="en-US" sz="1200" b="0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Analysis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lang="en-US" sz="1200" b="0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Subject Areas (as specified in resume)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6" marR="2506" marT="2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74675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F78960E-839F-4068-972A-06EC9EBD1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5260070"/>
            <a:ext cx="5105400" cy="13693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41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9328" y="1828800"/>
            <a:ext cx="7085343" cy="396275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D13239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2"/>
                </a:solidFill>
              </a:rPr>
              <a:t>Where PMFs are hired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(All over the country!)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229600" y="6554338"/>
            <a:ext cx="914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D13239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2"/>
                </a:solidFill>
              </a:rPr>
              <a:t>PMF Program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Myths vs Facts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229600" y="6554338"/>
            <a:ext cx="914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85336" y="1591056"/>
            <a:ext cx="5173328" cy="4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4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6928"/>
            <a:ext cx="9144000" cy="880872"/>
          </a:xfrm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  <a:latin typeface="Georgia" panose="02040502050405020303" pitchFamily="18" charset="0"/>
              </a:rPr>
              <a:t>Opening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82296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As a PMF Ambassador, I do not speak on behalf of the U.S. Office of Personnel Management, the PMF Program Office, or any other agency, rather, I speak in my own personal capacity as a Presidential Management Fellow (PMF), and I’m here to: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/>
              <a:t>Outline the basics of the program, </a:t>
            </a:r>
          </a:p>
          <a:p>
            <a:r>
              <a:rPr lang="en-US" sz="2400" dirty="0"/>
              <a:t>Share how it can serve as a catalyst for leadership in the federal government, and </a:t>
            </a:r>
          </a:p>
          <a:p>
            <a:r>
              <a:rPr lang="en-US" sz="2400" dirty="0"/>
              <a:t>Talk about the overall value of a career in public service</a:t>
            </a:r>
          </a:p>
          <a:p>
            <a:r>
              <a:rPr lang="en-US" sz="2400" dirty="0"/>
              <a:t>Encourage you to apply!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9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6928"/>
            <a:ext cx="9144000" cy="652272"/>
          </a:xfrm>
          <a:solidFill>
            <a:schemeClr val="bg1">
              <a:lumMod val="85000"/>
            </a:schemeClr>
          </a:solidFill>
        </p:spPr>
        <p:txBody>
          <a:bodyPr lIns="630936" tIns="27432" rIns="630936" bIns="0" anchor="ctr" anchorCtr="0"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Georgia"/>
                <a:cs typeface="Georgia"/>
              </a:rPr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800" b="1" dirty="0"/>
              <a:t>Presidential Management Fellows Program</a:t>
            </a:r>
          </a:p>
          <a:p>
            <a:pPr>
              <a:spcBef>
                <a:spcPct val="0"/>
              </a:spcBef>
              <a:buNone/>
            </a:pPr>
            <a:r>
              <a:rPr lang="en-US" sz="1800" dirty="0"/>
              <a:t>U.S. Office of Personnel Management</a:t>
            </a:r>
          </a:p>
          <a:p>
            <a:pPr>
              <a:spcBef>
                <a:spcPct val="0"/>
              </a:spcBef>
              <a:buNone/>
            </a:pPr>
            <a:r>
              <a:rPr lang="en-US" sz="1800" dirty="0"/>
              <a:t>1900 E Street NW, Room 2469</a:t>
            </a:r>
          </a:p>
          <a:p>
            <a:pPr>
              <a:spcBef>
                <a:spcPct val="0"/>
              </a:spcBef>
              <a:buNone/>
            </a:pPr>
            <a:r>
              <a:rPr lang="en-US" sz="1800" dirty="0"/>
              <a:t>Washington, DC  20415</a:t>
            </a:r>
          </a:p>
          <a:p>
            <a:pPr>
              <a:spcBef>
                <a:spcPct val="0"/>
              </a:spcBef>
              <a:buNone/>
            </a:pPr>
            <a:endParaRPr lang="en-US" sz="1800" dirty="0"/>
          </a:p>
          <a:p>
            <a:pPr marL="401638" indent="-230188">
              <a:spcBef>
                <a:spcPct val="0"/>
              </a:spcBef>
            </a:pPr>
            <a:r>
              <a:rPr lang="en-US" sz="1800" dirty="0"/>
              <a:t>Website:  </a:t>
            </a:r>
            <a:r>
              <a:rPr lang="en-US" sz="1800" dirty="0">
                <a:hlinkClick r:id="rId4"/>
              </a:rPr>
              <a:t>https://www.pmf.gov</a:t>
            </a:r>
            <a:endParaRPr lang="en-US" sz="1800" dirty="0"/>
          </a:p>
          <a:p>
            <a:pPr marL="401638" indent="-230188">
              <a:spcBef>
                <a:spcPct val="0"/>
              </a:spcBef>
            </a:pPr>
            <a:endParaRPr lang="en-US" sz="1800" dirty="0"/>
          </a:p>
          <a:p>
            <a:pPr marL="401638" indent="-230188">
              <a:spcBef>
                <a:spcPct val="0"/>
              </a:spcBef>
            </a:pPr>
            <a:r>
              <a:rPr lang="en-US" sz="1800" dirty="0"/>
              <a:t>Subscribe to PMF listserv from homepage</a:t>
            </a:r>
          </a:p>
          <a:p>
            <a:pPr marL="401638" indent="-230188">
              <a:spcBef>
                <a:spcPct val="0"/>
              </a:spcBef>
            </a:pPr>
            <a:endParaRPr lang="en-US" sz="1800" dirty="0"/>
          </a:p>
          <a:p>
            <a:pPr marL="401638" indent="-230188">
              <a:spcBef>
                <a:spcPct val="0"/>
              </a:spcBef>
            </a:pPr>
            <a:r>
              <a:rPr lang="en-US" sz="1800" dirty="0"/>
              <a:t>Review “Become a PMF” section on PMF website</a:t>
            </a:r>
          </a:p>
          <a:p>
            <a:pPr marL="171450" indent="0">
              <a:spcBef>
                <a:spcPct val="0"/>
              </a:spcBef>
              <a:buNone/>
            </a:pPr>
            <a:endParaRPr lang="en-US" sz="1800" dirty="0"/>
          </a:p>
          <a:p>
            <a:pPr marL="401638" indent="-230188">
              <a:spcBef>
                <a:spcPct val="0"/>
              </a:spcBef>
            </a:pPr>
            <a:r>
              <a:rPr lang="en-US" sz="1800" dirty="0"/>
              <a:t>Application and Assessment Inquiries:  </a:t>
            </a:r>
            <a:r>
              <a:rPr lang="en-US" sz="1800" dirty="0">
                <a:hlinkClick r:id="rId5"/>
              </a:rPr>
              <a:t>pmfapplication@opm.gov</a:t>
            </a:r>
            <a:r>
              <a:rPr lang="en-US" sz="1800" dirty="0"/>
              <a:t>  </a:t>
            </a:r>
          </a:p>
          <a:p>
            <a:pPr marL="401638" indent="-230188">
              <a:spcBef>
                <a:spcPct val="0"/>
              </a:spcBef>
            </a:pPr>
            <a:endParaRPr lang="en-US" sz="1800" dirty="0"/>
          </a:p>
          <a:p>
            <a:pPr marL="401638" indent="-230188">
              <a:spcBef>
                <a:spcPct val="0"/>
              </a:spcBef>
            </a:pPr>
            <a:r>
              <a:rPr lang="en-US" sz="1800" dirty="0"/>
              <a:t>My personal email: anastasia.cummins@ed.gov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5" y="2170611"/>
            <a:ext cx="3627558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23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6928"/>
            <a:ext cx="9144000" cy="652272"/>
          </a:xfrm>
          <a:solidFill>
            <a:schemeClr val="bg1">
              <a:lumMod val="85000"/>
            </a:schemeClr>
          </a:solidFill>
        </p:spPr>
        <p:txBody>
          <a:bodyPr lIns="630936" tIns="27432" rIns="630936" bIns="0" anchor="ctr" anchorCtr="0"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Georgia"/>
                <a:cs typeface="Georgia"/>
              </a:rPr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800" b="1" dirty="0"/>
              <a:t>Presidential Management Fellows Program</a:t>
            </a:r>
          </a:p>
          <a:p>
            <a:pPr>
              <a:spcBef>
                <a:spcPct val="0"/>
              </a:spcBef>
              <a:buNone/>
            </a:pPr>
            <a:r>
              <a:rPr lang="en-US" sz="1800" dirty="0"/>
              <a:t>U.S. Office of Personnel Management</a:t>
            </a:r>
          </a:p>
          <a:p>
            <a:pPr>
              <a:spcBef>
                <a:spcPct val="0"/>
              </a:spcBef>
              <a:buNone/>
            </a:pPr>
            <a:r>
              <a:rPr lang="en-US" sz="1800" dirty="0"/>
              <a:t>1900 E Street NW, Room 2469</a:t>
            </a:r>
          </a:p>
          <a:p>
            <a:pPr>
              <a:spcBef>
                <a:spcPct val="0"/>
              </a:spcBef>
              <a:buNone/>
            </a:pPr>
            <a:r>
              <a:rPr lang="en-US" sz="1800" dirty="0"/>
              <a:t>Washington, DC  20415</a:t>
            </a:r>
          </a:p>
          <a:p>
            <a:pPr>
              <a:spcBef>
                <a:spcPct val="0"/>
              </a:spcBef>
              <a:buNone/>
            </a:pPr>
            <a:endParaRPr lang="en-US" sz="1800" dirty="0"/>
          </a:p>
          <a:p>
            <a:pPr marL="401638" indent="-230188">
              <a:spcBef>
                <a:spcPct val="0"/>
              </a:spcBef>
            </a:pPr>
            <a:r>
              <a:rPr lang="en-US" sz="1800" dirty="0"/>
              <a:t>Website:  </a:t>
            </a:r>
            <a:r>
              <a:rPr lang="en-US" sz="1800" dirty="0">
                <a:hlinkClick r:id="rId4"/>
              </a:rPr>
              <a:t>https://www.pmf.gov</a:t>
            </a:r>
            <a:endParaRPr lang="en-US" sz="1800" dirty="0"/>
          </a:p>
          <a:p>
            <a:pPr marL="401638" indent="-230188">
              <a:spcBef>
                <a:spcPct val="0"/>
              </a:spcBef>
            </a:pPr>
            <a:endParaRPr lang="en-US" sz="1800" dirty="0"/>
          </a:p>
          <a:p>
            <a:pPr marL="401638" indent="-230188">
              <a:spcBef>
                <a:spcPct val="0"/>
              </a:spcBef>
            </a:pPr>
            <a:r>
              <a:rPr lang="en-US" sz="1800" dirty="0"/>
              <a:t>Subscribe to PMF listserv from homepage</a:t>
            </a:r>
          </a:p>
          <a:p>
            <a:pPr marL="401638" indent="-230188">
              <a:spcBef>
                <a:spcPct val="0"/>
              </a:spcBef>
            </a:pPr>
            <a:endParaRPr lang="en-US" sz="1800" dirty="0"/>
          </a:p>
          <a:p>
            <a:pPr marL="401638" indent="-230188">
              <a:spcBef>
                <a:spcPct val="0"/>
              </a:spcBef>
            </a:pPr>
            <a:r>
              <a:rPr lang="en-US" sz="1800" dirty="0"/>
              <a:t>Review “Become a PMF” section on PMF website</a:t>
            </a:r>
          </a:p>
          <a:p>
            <a:pPr marL="171450" indent="0">
              <a:spcBef>
                <a:spcPct val="0"/>
              </a:spcBef>
              <a:buNone/>
            </a:pPr>
            <a:endParaRPr lang="en-US" sz="1800" dirty="0"/>
          </a:p>
          <a:p>
            <a:pPr marL="401638" indent="-230188">
              <a:spcBef>
                <a:spcPct val="0"/>
              </a:spcBef>
            </a:pPr>
            <a:r>
              <a:rPr lang="en-US" sz="1800" dirty="0"/>
              <a:t>Application and Assessment Inquiries:  </a:t>
            </a:r>
            <a:r>
              <a:rPr lang="en-US" sz="1800" dirty="0">
                <a:hlinkClick r:id="rId5"/>
              </a:rPr>
              <a:t>pmfapplication@opm.gov</a:t>
            </a:r>
            <a:r>
              <a:rPr lang="en-US" sz="1800" dirty="0"/>
              <a:t>  </a:t>
            </a:r>
          </a:p>
          <a:p>
            <a:pPr marL="401638" indent="-230188">
              <a:spcBef>
                <a:spcPct val="0"/>
              </a:spcBef>
            </a:pPr>
            <a:endParaRPr lang="en-US" sz="1800" dirty="0"/>
          </a:p>
          <a:p>
            <a:pPr marL="401638" indent="-230188">
              <a:spcBef>
                <a:spcPct val="0"/>
              </a:spcBef>
            </a:pPr>
            <a:r>
              <a:rPr lang="en-US" sz="1800" dirty="0"/>
              <a:t>My personal email: anastasia.cummins@ed.gov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5" y="2170611"/>
            <a:ext cx="3627558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5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Image result for george w bu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7"/>
          <a:stretch/>
        </p:blipFill>
        <p:spPr bwMode="auto">
          <a:xfrm>
            <a:off x="4718369" y="2133599"/>
            <a:ext cx="1377631" cy="1561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7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93" y="2133600"/>
            <a:ext cx="1561591" cy="1561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6225"/>
            <a:ext cx="9144000" cy="11039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spcBef>
                <a:spcPts val="300"/>
              </a:spcBef>
              <a:buNone/>
            </a:pPr>
            <a:r>
              <a:rPr lang="en-US" sz="1800" dirty="0"/>
              <a:t>Celebrating a 40 year legacy of developing high potential graduate degree holders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1800" dirty="0"/>
              <a:t>into visionary leaders who transform government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2133600"/>
            <a:ext cx="1484883" cy="1480585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ed Rectangle 11"/>
          <p:cNvSpPr/>
          <p:nvPr/>
        </p:nvSpPr>
        <p:spPr>
          <a:xfrm>
            <a:off x="2616570" y="2133600"/>
            <a:ext cx="1422030" cy="1485391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4216058" y="2870029"/>
            <a:ext cx="355942" cy="355942"/>
            <a:chOff x="1699439" y="665361"/>
            <a:chExt cx="355942" cy="355942"/>
          </a:xfrm>
        </p:grpSpPr>
        <p:sp>
          <p:nvSpPr>
            <p:cNvPr id="16" name="Right Arrow 15"/>
            <p:cNvSpPr/>
            <p:nvPr/>
          </p:nvSpPr>
          <p:spPr>
            <a:xfrm rot="21560770">
              <a:off x="1699439" y="665361"/>
              <a:ext cx="355942" cy="35594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4"/>
            <p:cNvSpPr/>
            <p:nvPr/>
          </p:nvSpPr>
          <p:spPr>
            <a:xfrm rot="21560770">
              <a:off x="1699442" y="737158"/>
              <a:ext cx="249159" cy="2135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81150" y="2853815"/>
            <a:ext cx="355942" cy="355942"/>
            <a:chOff x="1699439" y="665361"/>
            <a:chExt cx="355942" cy="355942"/>
          </a:xfrm>
        </p:grpSpPr>
        <p:sp>
          <p:nvSpPr>
            <p:cNvPr id="19" name="Right Arrow 18"/>
            <p:cNvSpPr/>
            <p:nvPr/>
          </p:nvSpPr>
          <p:spPr>
            <a:xfrm rot="21560770">
              <a:off x="1699439" y="665361"/>
              <a:ext cx="355942" cy="35594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/>
            <p:nvPr/>
          </p:nvSpPr>
          <p:spPr>
            <a:xfrm rot="21560770">
              <a:off x="1699442" y="737158"/>
              <a:ext cx="249159" cy="2135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73458" y="2868009"/>
            <a:ext cx="355942" cy="355942"/>
            <a:chOff x="1699439" y="665361"/>
            <a:chExt cx="355942" cy="355942"/>
          </a:xfrm>
        </p:grpSpPr>
        <p:sp>
          <p:nvSpPr>
            <p:cNvPr id="22" name="Right Arrow 21"/>
            <p:cNvSpPr/>
            <p:nvPr/>
          </p:nvSpPr>
          <p:spPr>
            <a:xfrm rot="21560770">
              <a:off x="1699439" y="665361"/>
              <a:ext cx="355942" cy="35594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4"/>
            <p:cNvSpPr/>
            <p:nvPr/>
          </p:nvSpPr>
          <p:spPr>
            <a:xfrm rot="21560770">
              <a:off x="1699442" y="737158"/>
              <a:ext cx="249159" cy="2135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609600" y="3513732"/>
            <a:ext cx="1828800" cy="2963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</a:rPr>
              <a:t>EO 12008 (1977)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Presidential Management Intern (PMI) Program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Attract exceptional management potential with special training in planning/ managing public programs &amp; policies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Schedule A 2-year appointments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Public management backgrounds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743200" y="3496908"/>
            <a:ext cx="1828800" cy="29800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</a:rPr>
              <a:t>EO 12364 (1982)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Candidates with a commitment/interest in analysis and management of public programs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Maximum of 200 PMIs selected yearly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Colleges and universities nominate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400" b="1" dirty="0">
              <a:solidFill>
                <a:schemeClr val="tx1"/>
              </a:solidFill>
            </a:endParaRP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dirty="0">
                <a:solidFill>
                  <a:schemeClr val="tx1"/>
                </a:solidFill>
              </a:rPr>
              <a:t>EO 12645 (1988)</a:t>
            </a:r>
          </a:p>
          <a:p>
            <a:pPr marL="171450" lvl="1" indent="-17145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Maximum of 400 PMIs selected yearly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876800" y="3511103"/>
            <a:ext cx="1828800" cy="29658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</a:rPr>
              <a:t>EO 13318 (2003)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Changes name to Presidential Management Fellows (PMF) Program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Senior PMF for those with degree plus experience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Schedule A or any organization excepted from competitive service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Expands training and development requirements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010400" y="3513123"/>
            <a:ext cx="1828800" cy="29638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</a:rPr>
              <a:t>EO 13562 (2010)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Places PMF within Pathways Programs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Schedule D Appointing Authority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Revokes Senior PMF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Optional for Agencies to convert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Extends eligibility to include recent graduates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>
                <a:solidFill>
                  <a:schemeClr val="tx1"/>
                </a:solidFill>
              </a:rPr>
              <a:t>Eliminates nomination process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566928"/>
            <a:ext cx="9144000" cy="728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D13239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en-US" sz="2400" dirty="0">
                <a:solidFill>
                  <a:schemeClr val="tx2"/>
                </a:solidFill>
              </a:rPr>
              <a:t>The PMF Program Has a Rich History of Presidential Leadership &amp; Commitment</a:t>
            </a: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>
          <a:xfrm>
            <a:off x="8229600" y="6538984"/>
            <a:ext cx="914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>
          <a:xfrm>
            <a:off x="8229600" y="6552631"/>
            <a:ext cx="914400" cy="228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-4778" y="1192570"/>
            <a:ext cx="9144000" cy="484391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The PMF Program recently celebrated its 40</a:t>
            </a:r>
            <a:r>
              <a:rPr lang="en-US" sz="1800" baseline="30000" dirty="0"/>
              <a:t>th</a:t>
            </a:r>
            <a:r>
              <a:rPr lang="en-US" sz="1800" dirty="0"/>
              <a:t> Anniversary, and since its inception, over 10,000 professionals have gone through the program, going on to make significant contributions in the Federal Government. </a:t>
            </a:r>
          </a:p>
          <a:p>
            <a:pPr marL="0" indent="0" algn="ctr">
              <a:buNone/>
            </a:pPr>
            <a:r>
              <a:rPr lang="en-US" sz="1800" dirty="0"/>
              <a:t>Here are several examples: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596830"/>
            <a:ext cx="9144000" cy="567827"/>
          </a:xfrm>
        </p:spPr>
        <p:txBody>
          <a:bodyPr anchor="ctr"/>
          <a:lstStyle/>
          <a:p>
            <a:r>
              <a:rPr lang="en-US" i="1" dirty="0">
                <a:latin typeface="+mn-lt"/>
              </a:rPr>
              <a:t>Alumni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6" y="2510368"/>
            <a:ext cx="1371601" cy="1671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76" y="2510368"/>
            <a:ext cx="1366221" cy="168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Jeff Merkley, 115th official phot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8" r="15372" b="36683"/>
          <a:stretch/>
        </p:blipFill>
        <p:spPr bwMode="auto">
          <a:xfrm>
            <a:off x="4647132" y="2510368"/>
            <a:ext cx="1278015" cy="171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oto of Derek K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24" y="2496307"/>
            <a:ext cx="1347386" cy="16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77888" y="3116828"/>
            <a:ext cx="8518660" cy="3436372"/>
            <a:chOff x="672209" y="2925612"/>
            <a:chExt cx="8518660" cy="3436372"/>
          </a:xfrm>
        </p:grpSpPr>
        <p:grpSp>
          <p:nvGrpSpPr>
            <p:cNvPr id="9" name="Group 8"/>
            <p:cNvGrpSpPr/>
            <p:nvPr/>
          </p:nvGrpSpPr>
          <p:grpSpPr>
            <a:xfrm>
              <a:off x="2081153" y="2925612"/>
              <a:ext cx="4340209" cy="229780"/>
              <a:chOff x="2081153" y="3306612"/>
              <a:chExt cx="4340209" cy="229780"/>
            </a:xfrm>
          </p:grpSpPr>
          <p:sp>
            <p:nvSpPr>
              <p:cNvPr id="15" name="Right Arrow 4"/>
              <p:cNvSpPr/>
              <p:nvPr/>
            </p:nvSpPr>
            <p:spPr>
              <a:xfrm rot="21560770">
                <a:off x="4091053" y="3322826"/>
                <a:ext cx="249159" cy="2135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ight Arrow 4"/>
              <p:cNvSpPr/>
              <p:nvPr/>
            </p:nvSpPr>
            <p:spPr>
              <a:xfrm rot="21560770">
                <a:off x="2081153" y="3306612"/>
                <a:ext cx="249159" cy="2135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ight Arrow 4"/>
              <p:cNvSpPr/>
              <p:nvPr/>
            </p:nvSpPr>
            <p:spPr>
              <a:xfrm rot="21560770">
                <a:off x="6172203" y="3320806"/>
                <a:ext cx="249159" cy="2135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72209" y="3533761"/>
              <a:ext cx="8518660" cy="2828223"/>
              <a:chOff x="672209" y="3533761"/>
              <a:chExt cx="8518660" cy="282822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2785121" y="3533761"/>
                <a:ext cx="1976422" cy="2828223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533400">
                  <a:spcBef>
                    <a:spcPct val="0"/>
                  </a:spcBef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Dr. Colleen Hartman</a:t>
                </a:r>
              </a:p>
              <a:p>
                <a:pPr marL="285750" indent="-2857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PMI at NASA</a:t>
                </a:r>
              </a:p>
              <a:p>
                <a:pPr marL="285750" indent="-2857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Distinguished career at NOAA,  the White House and in academia</a:t>
                </a:r>
              </a:p>
              <a:p>
                <a:pPr marL="285750" indent="-2857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Current: Board Director at the National Academies of Sciences, Engineering, and Medicine</a:t>
                </a:r>
              </a:p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067803" y="3533761"/>
                <a:ext cx="2123066" cy="282085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Derek </a:t>
                </a:r>
                <a:r>
                  <a:rPr lang="en-US" sz="1400" b="1" dirty="0" err="1">
                    <a:solidFill>
                      <a:prstClr val="black"/>
                    </a:solidFill>
                  </a:rPr>
                  <a:t>Kan</a:t>
                </a:r>
                <a:endParaRPr lang="en-US" sz="1400" b="1" dirty="0">
                  <a:solidFill>
                    <a:prstClr val="black"/>
                  </a:solidFill>
                </a:endParaRPr>
              </a:p>
              <a:p>
                <a:pPr marL="171450" indent="-1714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PMF at Office of Mgmt. and Budget</a:t>
                </a:r>
              </a:p>
              <a:p>
                <a:pPr marL="171450" indent="-1714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Board member of Amtrak</a:t>
                </a:r>
              </a:p>
              <a:p>
                <a:pPr marL="171450" indent="-1714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General Manager of Lyft</a:t>
                </a:r>
              </a:p>
              <a:p>
                <a:pPr marL="171450" indent="-1714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Current: Under Secretary of Transportation  for Policy (DOT)</a:t>
                </a:r>
              </a:p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893284" y="3533761"/>
                <a:ext cx="2006637" cy="2828223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Sen. Jeff </a:t>
                </a:r>
                <a:r>
                  <a:rPr lang="en-US" sz="1400" b="1" dirty="0" err="1">
                    <a:solidFill>
                      <a:prstClr val="black"/>
                    </a:solidFill>
                  </a:rPr>
                  <a:t>Merkley</a:t>
                </a:r>
                <a:r>
                  <a:rPr lang="en-US" sz="1400" b="1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285750" indent="-2857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PMI at DoD </a:t>
                </a:r>
              </a:p>
              <a:p>
                <a:pPr marL="285750" indent="-2857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Oregon House of Representatives</a:t>
                </a:r>
              </a:p>
              <a:p>
                <a:pPr marL="285750" indent="-2857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Current: U.S. Senator (OR); Committee on Appropriations; Committee on Foreign Relations</a:t>
                </a:r>
              </a:p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72209" y="3533762"/>
                <a:ext cx="1844306" cy="2828222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Sean O’Keefe</a:t>
                </a:r>
              </a:p>
              <a:p>
                <a:pPr marL="285750" indent="-2857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PMI at OMB</a:t>
                </a:r>
              </a:p>
              <a:p>
                <a:pPr marL="285750" indent="-2857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Secretary of the Navy</a:t>
                </a:r>
              </a:p>
              <a:p>
                <a:pPr marL="285750" indent="-2857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Administrator of NASA</a:t>
                </a:r>
              </a:p>
              <a:p>
                <a:pPr marL="285750" indent="-2857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CEO of Airbus</a:t>
                </a:r>
              </a:p>
              <a:p>
                <a:pPr marL="285750" indent="-2857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Current: Professor of Public Administration</a:t>
                </a:r>
              </a:p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6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6928"/>
            <a:ext cx="9144000" cy="880872"/>
          </a:xfrm>
        </p:spPr>
        <p:txBody>
          <a:bodyPr anchor="ctr"/>
          <a:lstStyle/>
          <a:p>
            <a:r>
              <a:rPr lang="en-US" sz="2800" dirty="0">
                <a:solidFill>
                  <a:schemeClr val="tx2"/>
                </a:solidFill>
                <a:latin typeface="Georgia" panose="02040502050405020303" pitchFamily="18" charset="0"/>
              </a:rPr>
              <a:t>PMF 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8153400" cy="464820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400" dirty="0"/>
              <a:t>Involves a very competitive and rigorous application and assessment process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400" dirty="0"/>
              <a:t>Solicits eligible individuals annually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400" dirty="0"/>
              <a:t>Finalists seek appointments as Fellows</a:t>
            </a:r>
          </a:p>
          <a:p>
            <a:r>
              <a:rPr lang="en-US" sz="2400" dirty="0"/>
              <a:t>Two-year fellowship of training and development, with potential to be converted to a permanent position</a:t>
            </a:r>
          </a:p>
          <a:p>
            <a:r>
              <a:rPr lang="en-US" sz="2400" dirty="0"/>
              <a:t>Initial appointment at the GS-9/11/12 (or equivalent)</a:t>
            </a:r>
          </a:p>
          <a:p>
            <a:r>
              <a:rPr lang="en-US" sz="2400" dirty="0"/>
              <a:t>Promotion potential to the GS-13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400" dirty="0"/>
              <a:t>Succession Planning for Federal Agencies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400" dirty="0"/>
              <a:t>Future Leaders for Federal Government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2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85000"/>
            </a:schemeClr>
          </a:solidFill>
        </p:spPr>
        <p:txBody>
          <a:bodyPr lIns="630936" tIns="27432" rIns="630936" bIns="0" anchor="ctr" anchorCtr="0"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Georgia"/>
                <a:cs typeface="Georgia"/>
              </a:rPr>
              <a:t>The Fellowship 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8077200" cy="449580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200" b="1" dirty="0"/>
              <a:t>Onboarding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with your fellowship class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200" dirty="0"/>
              <a:t>Rigorous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/>
              <a:t>Leadership Development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200" b="1" dirty="0"/>
              <a:t>160 hours </a:t>
            </a:r>
            <a:r>
              <a:rPr lang="en-US" sz="2200" dirty="0"/>
              <a:t>of formal interactive </a:t>
            </a:r>
            <a:r>
              <a:rPr lang="en-US" sz="2200" b="1" dirty="0"/>
              <a:t>training 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200" dirty="0"/>
              <a:t>At least one 4-6 month </a:t>
            </a:r>
            <a:r>
              <a:rPr lang="en-US" sz="2200" b="1" dirty="0"/>
              <a:t>Developmental Assignment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200" dirty="0"/>
              <a:t>Optional </a:t>
            </a:r>
            <a:r>
              <a:rPr lang="en-US" sz="2200" b="1" dirty="0"/>
              <a:t>Rotational Opportunities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200" dirty="0"/>
              <a:t>Assignment of senior-level </a:t>
            </a:r>
            <a:r>
              <a:rPr lang="en-US" sz="2200" b="1" dirty="0"/>
              <a:t>Mentor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200" dirty="0"/>
              <a:t>Individual Development Plan </a:t>
            </a:r>
            <a:r>
              <a:rPr lang="en-US" sz="2200" b="1" dirty="0"/>
              <a:t>(IDP)</a:t>
            </a:r>
          </a:p>
          <a:p>
            <a:pPr>
              <a:spcBef>
                <a:spcPts val="600"/>
              </a:spcBef>
              <a:buClr>
                <a:srgbClr val="073759"/>
              </a:buClr>
            </a:pPr>
            <a:r>
              <a:rPr lang="en-US" sz="2200" dirty="0"/>
              <a:t>Opportunity to </a:t>
            </a:r>
            <a:r>
              <a:rPr lang="en-US" sz="2200" b="1" dirty="0"/>
              <a:t>convert non-competitively </a:t>
            </a:r>
            <a:r>
              <a:rPr lang="en-US" sz="2200" dirty="0"/>
              <a:t>to a permanent Federal position upon successful completion of program requirements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6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819400"/>
            <a:ext cx="80772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Federal Employee Oath of Office</a:t>
            </a:r>
          </a:p>
          <a:p>
            <a:r>
              <a:rPr lang="en-US" sz="2400" i="1" dirty="0"/>
              <a:t>I, [name], do solemnly swear (or affirm) that I will support and defend the Constitution of the United States against all enemies, foreign and domestic; that I will bear true faith and allegiance to the same; that I take this obligation freely, without any mental reservation or purpose of evasion; and that I will well and faithfully discharge the duties of the office on which I am about to enter. So help me God.</a:t>
            </a:r>
            <a:endParaRPr lang="en-US" sz="2400" dirty="0"/>
          </a:p>
          <a:p>
            <a:pPr marL="0" indent="0" algn="r">
              <a:buNone/>
            </a:pPr>
            <a:r>
              <a:rPr lang="en-US" sz="2000" b="1" i="1" dirty="0"/>
              <a:t>5 U.S.C. §3331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76072"/>
            <a:ext cx="9144000" cy="7955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D13239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2"/>
                </a:solidFill>
              </a:rPr>
              <a:t>A Call to Serve</a:t>
            </a:r>
          </a:p>
        </p:txBody>
      </p:sp>
      <p:sp>
        <p:nvSpPr>
          <p:cNvPr id="7" name="AutoShape 7" descr="Image result for us constit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9" descr="Image result for us constitu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7" name="Picture 13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49"/>
          <a:stretch/>
        </p:blipFill>
        <p:spPr bwMode="auto">
          <a:xfrm>
            <a:off x="0" y="1253066"/>
            <a:ext cx="9144000" cy="1185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Georgia"/>
                <a:cs typeface="Georgia"/>
              </a:rPr>
              <a:t>The Opportunity and Reward of Civil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8077200" cy="4572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73759"/>
              </a:buClr>
            </a:pPr>
            <a:r>
              <a:rPr lang="en-US" sz="2400" dirty="0"/>
              <a:t>Make a difference for our nation and the future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73759"/>
              </a:buClr>
            </a:pPr>
            <a:r>
              <a:rPr lang="en-US" sz="2400" dirty="0"/>
              <a:t>A Federal career with full benefits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73759"/>
              </a:buClr>
            </a:pPr>
            <a:r>
              <a:rPr lang="en-US" sz="2400" dirty="0"/>
              <a:t>Award winning leadership development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73759"/>
              </a:buClr>
            </a:pPr>
            <a:r>
              <a:rPr lang="en-US" sz="2400" dirty="0"/>
              <a:t>Challenging work assignments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73759"/>
              </a:buClr>
            </a:pPr>
            <a:r>
              <a:rPr lang="en-US" sz="2400" dirty="0"/>
              <a:t>Exposure to different Federal agency missions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73759"/>
              </a:buClr>
            </a:pPr>
            <a:r>
              <a:rPr lang="en-US" sz="2400" dirty="0"/>
              <a:t>Network with Federal leadership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73759"/>
              </a:buClr>
            </a:pPr>
            <a:r>
              <a:rPr lang="en-US" sz="2400" dirty="0"/>
              <a:t>Apply your skills, education, and talents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73759"/>
              </a:buClr>
            </a:pP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8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305800" cy="4419600"/>
          </a:xfrm>
        </p:spPr>
        <p:txBody>
          <a:bodyPr/>
          <a:lstStyle/>
          <a:p>
            <a:pPr indent="-242067">
              <a:spcBef>
                <a:spcPts val="622"/>
              </a:spcBef>
              <a:buClr>
                <a:srgbClr val="073759"/>
              </a:buClr>
            </a:pPr>
            <a:r>
              <a:rPr lang="en-US" sz="2400" dirty="0"/>
              <a:t>Student Loan Repayment Program*</a:t>
            </a:r>
          </a:p>
          <a:p>
            <a:pPr indent="-242067">
              <a:spcBef>
                <a:spcPts val="622"/>
              </a:spcBef>
              <a:buClr>
                <a:srgbClr val="073759"/>
              </a:buClr>
            </a:pPr>
            <a:r>
              <a:rPr lang="en-US" sz="2400" dirty="0"/>
              <a:t>Public Service Loan Forgiveness Program*</a:t>
            </a:r>
          </a:p>
          <a:p>
            <a:pPr indent="-242067">
              <a:spcBef>
                <a:spcPts val="622"/>
              </a:spcBef>
              <a:buClr>
                <a:srgbClr val="073759"/>
              </a:buClr>
            </a:pPr>
            <a:r>
              <a:rPr lang="en-US" sz="2400" dirty="0"/>
              <a:t>Flexible Spending Accounts</a:t>
            </a:r>
          </a:p>
          <a:p>
            <a:pPr indent="-242067">
              <a:spcBef>
                <a:spcPts val="622"/>
              </a:spcBef>
              <a:buClr>
                <a:srgbClr val="073759"/>
              </a:buClr>
            </a:pPr>
            <a:r>
              <a:rPr lang="en-US" sz="2400" dirty="0"/>
              <a:t>Health, Vision, and Dental Insurance</a:t>
            </a:r>
          </a:p>
          <a:p>
            <a:pPr indent="-242067">
              <a:spcBef>
                <a:spcPts val="622"/>
              </a:spcBef>
              <a:buClr>
                <a:srgbClr val="073759"/>
              </a:buClr>
            </a:pPr>
            <a:r>
              <a:rPr lang="en-US" sz="2400" dirty="0"/>
              <a:t>Paid Vacations, Holidays, and Sick Leave</a:t>
            </a:r>
          </a:p>
          <a:p>
            <a:pPr indent="-242067">
              <a:spcBef>
                <a:spcPts val="622"/>
              </a:spcBef>
              <a:buClr>
                <a:srgbClr val="073759"/>
              </a:buClr>
            </a:pPr>
            <a:r>
              <a:rPr lang="en-US" sz="2400" dirty="0"/>
              <a:t>Life Insurance</a:t>
            </a:r>
          </a:p>
          <a:p>
            <a:pPr indent="-242067">
              <a:spcBef>
                <a:spcPts val="622"/>
              </a:spcBef>
              <a:buClr>
                <a:srgbClr val="073759"/>
              </a:buClr>
            </a:pPr>
            <a:r>
              <a:rPr lang="en-US" sz="2400" dirty="0"/>
              <a:t>Long-Term Care Insurance</a:t>
            </a:r>
          </a:p>
          <a:p>
            <a:pPr indent="-242067">
              <a:spcBef>
                <a:spcPts val="622"/>
              </a:spcBef>
              <a:buClr>
                <a:srgbClr val="073759"/>
              </a:buClr>
            </a:pPr>
            <a:r>
              <a:rPr lang="en-US" sz="2400" dirty="0"/>
              <a:t>Retirement Plan and Thrift Savings Plan</a:t>
            </a:r>
          </a:p>
          <a:p>
            <a:pPr indent="-242067">
              <a:spcBef>
                <a:spcPts val="622"/>
              </a:spcBef>
              <a:buClr>
                <a:srgbClr val="073759"/>
              </a:buClr>
            </a:pPr>
            <a:r>
              <a:rPr lang="en-US" sz="2400" dirty="0"/>
              <a:t>Relocation and Recruitment Incentives</a:t>
            </a:r>
          </a:p>
          <a:p>
            <a:pPr marL="100833" indent="0">
              <a:spcBef>
                <a:spcPts val="622"/>
              </a:spcBef>
              <a:buClr>
                <a:srgbClr val="073759"/>
              </a:buCl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*NOTE:  Some benefits are at the discretion of each Federal agency.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66928"/>
            <a:ext cx="9144000" cy="1024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30936" tIns="27432" rIns="630936" bIns="0" anchor="ctr" anchorCtr="0">
            <a:noAutofit/>
          </a:bodyPr>
          <a:lstStyle>
            <a:lvl1pPr algn="ctr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kern="1200">
                <a:solidFill>
                  <a:srgbClr val="0737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  <a:latin typeface="Georgia"/>
                <a:cs typeface="Georgia"/>
              </a:rPr>
              <a:t>Appointment Benefits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73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30CC6-AF16-4E75-B386-B0184CCD31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493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6B08ABCADA464796EE7D517FDA6028" ma:contentTypeVersion="10" ma:contentTypeDescription="Create a new document." ma:contentTypeScope="" ma:versionID="d73f739cf1c8efb160d5986386842539">
  <xsd:schema xmlns:xsd="http://www.w3.org/2001/XMLSchema" xmlns:xs="http://www.w3.org/2001/XMLSchema" xmlns:p="http://schemas.microsoft.com/office/2006/metadata/properties" xmlns:ns3="330c12a1-67cc-4844-9052-698e317941c1" xmlns:ns4="225ad7b6-ae38-433e-bc36-85ede45ba64d" targetNamespace="http://schemas.microsoft.com/office/2006/metadata/properties" ma:root="true" ma:fieldsID="815537fa55c715bc4e47dda1ab277436" ns3:_="" ns4:_="">
    <xsd:import namespace="330c12a1-67cc-4844-9052-698e317941c1"/>
    <xsd:import namespace="225ad7b6-ae38-433e-bc36-85ede45ba6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c12a1-67cc-4844-9052-698e31794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ad7b6-ae38-433e-bc36-85ede45ba6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04EBA9-AA62-4FF3-B94B-F61DE3C512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0c12a1-67cc-4844-9052-698e317941c1"/>
    <ds:schemaRef ds:uri="225ad7b6-ae38-433e-bc36-85ede45ba6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88D10E-CF81-4CB1-B9D9-80FC84A065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3C4CF5-64E7-43B0-9CF3-C823165CF73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225ad7b6-ae38-433e-bc36-85ede45ba64d"/>
    <ds:schemaRef ds:uri="330c12a1-67cc-4844-9052-698e317941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13673</TotalTime>
  <Words>1489</Words>
  <Application>Microsoft Office PowerPoint</Application>
  <PresentationFormat>On-screen Show (4:3)</PresentationFormat>
  <Paragraphs>285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Courier New</vt:lpstr>
      <vt:lpstr>Georgia</vt:lpstr>
      <vt:lpstr>Times New Roman</vt:lpstr>
      <vt:lpstr>2_Office Theme</vt:lpstr>
      <vt:lpstr>3_Office Theme</vt:lpstr>
      <vt:lpstr>4_Office Theme</vt:lpstr>
      <vt:lpstr>5_Office Theme</vt:lpstr>
      <vt:lpstr>Content</vt:lpstr>
      <vt:lpstr>Presidential Management Fellows (PMF) Program  The Opportunity for Applicants  With Staci Cummins, HGSE alumna, 2019</vt:lpstr>
      <vt:lpstr>Opening Disclaimer</vt:lpstr>
      <vt:lpstr>PowerPoint Presentation</vt:lpstr>
      <vt:lpstr>Alumni</vt:lpstr>
      <vt:lpstr>PMF Program Overview</vt:lpstr>
      <vt:lpstr>The Fellowship Includes</vt:lpstr>
      <vt:lpstr>PowerPoint Presentation</vt:lpstr>
      <vt:lpstr>The Opportunity and Reward of Civil Service</vt:lpstr>
      <vt:lpstr>PowerPoint Presentation</vt:lpstr>
      <vt:lpstr>My Personal Experience with PMF</vt:lpstr>
      <vt:lpstr>Personal Highlights &amp; Takeaways </vt:lpstr>
      <vt:lpstr>Application Process</vt:lpstr>
      <vt:lpstr>PowerPoint Presentation</vt:lpstr>
      <vt:lpstr>PowerPoint Presentation</vt:lpstr>
      <vt:lpstr>PowerPoint Presentation</vt:lpstr>
      <vt:lpstr>Class of 2019 Stats</vt:lpstr>
      <vt:lpstr>Class of 2019 Sample of Degree Programs Represented</vt:lpstr>
      <vt:lpstr>PowerPoint Presentation</vt:lpstr>
      <vt:lpstr>PowerPoint Presentation</vt:lpstr>
      <vt:lpstr>Learn More</vt:lpstr>
      <vt:lpstr>Learn More</vt:lpstr>
    </vt:vector>
  </TitlesOfParts>
  <Company>Office of Personnel Mangement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of Personnel Management</dc:creator>
  <cp:lastModifiedBy>Cummins, Anastasia</cp:lastModifiedBy>
  <cp:revision>297</cp:revision>
  <cp:lastPrinted>2019-10-11T15:52:19Z</cp:lastPrinted>
  <dcterms:created xsi:type="dcterms:W3CDTF">2014-04-25T20:26:28Z</dcterms:created>
  <dcterms:modified xsi:type="dcterms:W3CDTF">2019-10-11T18:03:39Z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0x010100016B08ABCADA464796EE7D517FDA6028</vt:lpwstr>
  </property>
</Properties>
</file>