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7"/>
  </p:notesMasterIdLst>
  <p:sldIdLst>
    <p:sldId id="257" r:id="rId5"/>
    <p:sldId id="299" r:id="rId6"/>
    <p:sldId id="301" r:id="rId7"/>
    <p:sldId id="302" r:id="rId8"/>
    <p:sldId id="303" r:id="rId9"/>
    <p:sldId id="304" r:id="rId10"/>
    <p:sldId id="311" r:id="rId11"/>
    <p:sldId id="305" r:id="rId12"/>
    <p:sldId id="312" r:id="rId13"/>
    <p:sldId id="307" r:id="rId14"/>
    <p:sldId id="308" r:id="rId15"/>
    <p:sldId id="309" r:id="rId16"/>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27" autoAdjust="0"/>
  </p:normalViewPr>
  <p:slideViewPr>
    <p:cSldViewPr>
      <p:cViewPr varScale="1">
        <p:scale>
          <a:sx n="64" d="100"/>
          <a:sy n="64" d="100"/>
        </p:scale>
        <p:origin x="175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4/28/2017</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10</a:t>
            </a:fld>
            <a:endParaRPr lang="en-US"/>
          </a:p>
        </p:txBody>
      </p:sp>
    </p:spTree>
    <p:extLst>
      <p:ext uri="{BB962C8B-B14F-4D97-AF65-F5344CB8AC3E}">
        <p14:creationId xmlns:p14="http://schemas.microsoft.com/office/powerpoint/2010/main" val="3143214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11</a:t>
            </a:fld>
            <a:endParaRPr lang="en-US"/>
          </a:p>
        </p:txBody>
      </p:sp>
    </p:spTree>
    <p:extLst>
      <p:ext uri="{BB962C8B-B14F-4D97-AF65-F5344CB8AC3E}">
        <p14:creationId xmlns:p14="http://schemas.microsoft.com/office/powerpoint/2010/main" val="63887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12</a:t>
            </a:fld>
            <a:endParaRPr lang="en-US"/>
          </a:p>
        </p:txBody>
      </p:sp>
    </p:spTree>
    <p:extLst>
      <p:ext uri="{BB962C8B-B14F-4D97-AF65-F5344CB8AC3E}">
        <p14:creationId xmlns:p14="http://schemas.microsoft.com/office/powerpoint/2010/main" val="41477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1846729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723616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2878601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803891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627556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375268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spc="-150" dirty="0">
                <a:solidFill>
                  <a:srgbClr val="A51C30"/>
                </a:solidFill>
                <a:latin typeface="Arial" panose="020B0604020202020204" pitchFamily="34" charset="0"/>
                <a:cs typeface="Arial" panose="020B0604020202020204" pitchFamily="34" charset="0"/>
              </a:rPr>
              <a:t>General</a:t>
            </a:r>
            <a:r>
              <a:rPr lang="en-US" sz="3600" dirty="0" smtClean="0"/>
              <a:t> </a:t>
            </a:r>
            <a:r>
              <a:rPr lang="en-US" sz="3600" b="1" spc="-150" dirty="0">
                <a:solidFill>
                  <a:srgbClr val="A51C30"/>
                </a:solidFill>
                <a:latin typeface="Arial" panose="020B0604020202020204" pitchFamily="34" charset="0"/>
                <a:cs typeface="Arial" panose="020B0604020202020204" pitchFamily="34" charset="0"/>
              </a:rPr>
              <a:t>Tips</a:t>
            </a:r>
          </a:p>
        </p:txBody>
      </p:sp>
      <p:sp>
        <p:nvSpPr>
          <p:cNvPr id="3" name="Text Placeholder 2"/>
          <p:cNvSpPr txBox="1">
            <a:spLocks/>
          </p:cNvSpPr>
          <p:nvPr/>
        </p:nvSpPr>
        <p:spPr>
          <a:xfrm>
            <a:off x="609600" y="1676400"/>
            <a:ext cx="8001000" cy="4343400"/>
          </a:xfrm>
          <a:prstGeom prst="rect">
            <a:avLst/>
          </a:prstGeom>
        </p:spPr>
        <p:txBody>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Bef>
                <a:spcPts val="600"/>
              </a:spcBef>
              <a:buFont typeface="Arial" panose="020B0604020202020204" pitchFamily="34" charset="0"/>
              <a:buChar char="•"/>
            </a:pPr>
            <a:r>
              <a:rPr lang="en-US" sz="2000" dirty="0" smtClean="0">
                <a:latin typeface="+mn-lt"/>
              </a:rPr>
              <a:t>Margins can be as small as .5”</a:t>
            </a:r>
          </a:p>
          <a:p>
            <a:pPr marL="342900" indent="-342900">
              <a:spcBef>
                <a:spcPts val="600"/>
              </a:spcBef>
              <a:buFont typeface="Arial" panose="020B0604020202020204" pitchFamily="34" charset="0"/>
              <a:buChar char="•"/>
            </a:pPr>
            <a:r>
              <a:rPr lang="en-US" sz="2000" dirty="0" smtClean="0">
                <a:latin typeface="+mn-lt"/>
              </a:rPr>
              <a:t>Smallest font size should be 10 </a:t>
            </a:r>
            <a:r>
              <a:rPr lang="en-US" sz="2000" i="1" dirty="0" smtClean="0">
                <a:latin typeface="+mn-lt"/>
              </a:rPr>
              <a:t>(use best judgment)</a:t>
            </a:r>
          </a:p>
          <a:p>
            <a:pPr marL="342900" indent="-342900">
              <a:spcBef>
                <a:spcPts val="600"/>
              </a:spcBef>
              <a:buFont typeface="Arial" panose="020B0604020202020204" pitchFamily="34" charset="0"/>
              <a:buChar char="•"/>
            </a:pPr>
            <a:r>
              <a:rPr lang="en-US" sz="2000" dirty="0" smtClean="0">
                <a:latin typeface="+mn-lt"/>
              </a:rPr>
              <a:t>White space can increase legibility</a:t>
            </a:r>
          </a:p>
          <a:p>
            <a:pPr marL="342900" indent="-342900">
              <a:spcBef>
                <a:spcPts val="600"/>
              </a:spcBef>
              <a:buFont typeface="Arial" panose="020B0604020202020204" pitchFamily="34" charset="0"/>
              <a:buChar char="•"/>
            </a:pPr>
            <a:r>
              <a:rPr lang="en-US" sz="2000" dirty="0">
                <a:latin typeface="+mn-lt"/>
              </a:rPr>
              <a:t>Avoid curlicue fonts, text boxes, or other images</a:t>
            </a:r>
          </a:p>
          <a:p>
            <a:pPr marL="342900" indent="-342900">
              <a:spcBef>
                <a:spcPts val="600"/>
              </a:spcBef>
              <a:buFont typeface="Arial" panose="020B0604020202020204" pitchFamily="34" charset="0"/>
              <a:buChar char="•"/>
            </a:pPr>
            <a:r>
              <a:rPr lang="en-US" sz="2000" dirty="0" smtClean="0">
                <a:latin typeface="+mn-lt"/>
              </a:rPr>
              <a:t>Review, review, review for spelling and grammar</a:t>
            </a:r>
          </a:p>
          <a:p>
            <a:pPr marL="342900" indent="-342900">
              <a:spcBef>
                <a:spcPts val="600"/>
              </a:spcBef>
              <a:buFont typeface="Arial" panose="020B0604020202020204" pitchFamily="34" charset="0"/>
              <a:buChar char="•"/>
            </a:pPr>
            <a:r>
              <a:rPr lang="en-US" sz="2000" dirty="0" smtClean="0">
                <a:latin typeface="+mn-lt"/>
              </a:rPr>
              <a:t>Always follow sector standards &amp; think from the reader’s perspective</a:t>
            </a:r>
          </a:p>
          <a:p>
            <a:pPr marL="342900" indent="-342900">
              <a:spcBef>
                <a:spcPts val="600"/>
              </a:spcBef>
              <a:buFont typeface="Arial" panose="020B0604020202020204" pitchFamily="34" charset="0"/>
              <a:buChar char="•"/>
            </a:pPr>
            <a:r>
              <a:rPr lang="en-US" sz="2000" dirty="0" smtClean="0">
                <a:latin typeface="+mn-lt"/>
              </a:rPr>
              <a:t>Resumes are subjective—have it reviewed from multiple perspectives</a:t>
            </a:r>
          </a:p>
          <a:p>
            <a:pPr marL="342900" indent="-342900">
              <a:spcBef>
                <a:spcPts val="600"/>
              </a:spcBef>
              <a:buFont typeface="Arial" panose="020B0604020202020204" pitchFamily="34" charset="0"/>
              <a:buChar char="•"/>
            </a:pPr>
            <a:r>
              <a:rPr lang="en-US" sz="2000" dirty="0" smtClean="0">
                <a:latin typeface="+mn-lt"/>
              </a:rPr>
              <a:t>Education </a:t>
            </a:r>
            <a:r>
              <a:rPr lang="en-US" sz="2000" dirty="0">
                <a:latin typeface="+mn-lt"/>
              </a:rPr>
              <a:t>resumes generally 2 pages </a:t>
            </a:r>
            <a:r>
              <a:rPr lang="en-US" sz="2000" i="1" dirty="0">
                <a:latin typeface="+mn-lt"/>
              </a:rPr>
              <a:t>(other sectors may differ</a:t>
            </a:r>
            <a:r>
              <a:rPr lang="en-US" sz="2000" i="1" dirty="0" smtClean="0">
                <a:latin typeface="+mn-lt"/>
              </a:rPr>
              <a:t>)</a:t>
            </a:r>
          </a:p>
          <a:p>
            <a:pPr marL="342900" indent="-342900">
              <a:spcBef>
                <a:spcPts val="600"/>
              </a:spcBef>
              <a:buFont typeface="Arial" panose="020B0604020202020204" pitchFamily="34" charset="0"/>
              <a:buChar char="•"/>
            </a:pPr>
            <a:r>
              <a:rPr lang="en-US" sz="2000" dirty="0" smtClean="0">
                <a:latin typeface="+mn-lt"/>
              </a:rPr>
              <a:t>If printing, print one-sided pages and use paper clip </a:t>
            </a:r>
            <a:r>
              <a:rPr lang="en-US" sz="2000" i="1" dirty="0" smtClean="0">
                <a:latin typeface="+mn-lt"/>
              </a:rPr>
              <a:t>(not staples)</a:t>
            </a:r>
          </a:p>
          <a:p>
            <a:pPr marL="342900" indent="-342900">
              <a:spcBef>
                <a:spcPts val="600"/>
              </a:spcBef>
              <a:buFont typeface="Arial" panose="020B0604020202020204" pitchFamily="34" charset="0"/>
              <a:buChar char="•"/>
            </a:pPr>
            <a:r>
              <a:rPr lang="en-US" sz="2000" dirty="0" smtClean="0">
                <a:latin typeface="+mn-lt"/>
              </a:rPr>
              <a:t>Send in format requested </a:t>
            </a:r>
            <a:r>
              <a:rPr lang="en-US" sz="2000" i="1" dirty="0" smtClean="0">
                <a:latin typeface="+mn-lt"/>
              </a:rPr>
              <a:t>(usually Word doc)</a:t>
            </a:r>
            <a:r>
              <a:rPr lang="en-US" sz="2000" dirty="0" smtClean="0">
                <a:latin typeface="+mn-lt"/>
              </a:rPr>
              <a:t>  </a:t>
            </a:r>
          </a:p>
          <a:p>
            <a:pPr marL="342900" indent="-342900">
              <a:spcBef>
                <a:spcPts val="600"/>
              </a:spcBef>
              <a:buFont typeface="Arial" panose="020B0604020202020204" pitchFamily="34" charset="0"/>
              <a:buChar char="•"/>
            </a:pPr>
            <a:r>
              <a:rPr lang="en-US" sz="2000" dirty="0" smtClean="0">
                <a:latin typeface="+mn-lt"/>
              </a:rPr>
              <a:t>Send copies to employees you did informational interviews with</a:t>
            </a:r>
            <a:endParaRPr lang="en-US" sz="2000" dirty="0">
              <a:latin typeface="+mn-lt"/>
            </a:endParaRPr>
          </a:p>
        </p:txBody>
      </p:sp>
    </p:spTree>
    <p:extLst>
      <p:ext uri="{BB962C8B-B14F-4D97-AF65-F5344CB8AC3E}">
        <p14:creationId xmlns:p14="http://schemas.microsoft.com/office/powerpoint/2010/main" val="63920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548" y="83804"/>
            <a:ext cx="4758052" cy="6738048"/>
          </a:xfrm>
          <a:prstGeom prst="rect">
            <a:avLst/>
          </a:prstGeom>
        </p:spPr>
      </p:pic>
    </p:spTree>
    <p:extLst>
      <p:ext uri="{BB962C8B-B14F-4D97-AF65-F5344CB8AC3E}">
        <p14:creationId xmlns:p14="http://schemas.microsoft.com/office/powerpoint/2010/main" val="2678877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3505200" cy="2062103"/>
          </a:xfrm>
          <a:prstGeom prst="rect">
            <a:avLst/>
          </a:prstGeom>
          <a:noFill/>
        </p:spPr>
        <p:txBody>
          <a:bodyPr wrap="square" rtlCol="0">
            <a:spAutoFit/>
          </a:bodyPr>
          <a:lstStyle/>
          <a:p>
            <a:r>
              <a:rPr lang="en-US" sz="3600" b="1" dirty="0" smtClean="0">
                <a:solidFill>
                  <a:srgbClr val="C00000"/>
                </a:solidFill>
              </a:rPr>
              <a:t>Any questions?</a:t>
            </a:r>
          </a:p>
          <a:p>
            <a:endParaRPr lang="en-US" sz="3600" b="1" dirty="0">
              <a:solidFill>
                <a:srgbClr val="C00000"/>
              </a:solidFill>
            </a:endParaRPr>
          </a:p>
          <a:p>
            <a:r>
              <a:rPr lang="en-US" sz="1400" b="1" dirty="0" smtClean="0">
                <a:solidFill>
                  <a:schemeClr val="accent3">
                    <a:lumMod val="50000"/>
                  </a:schemeClr>
                </a:solidFill>
              </a:rPr>
              <a:t>Come in for an Office Hours </a:t>
            </a:r>
            <a:r>
              <a:rPr lang="en-US" sz="1400" b="1" dirty="0" err="1" smtClean="0">
                <a:solidFill>
                  <a:schemeClr val="accent3">
                    <a:lumMod val="50000"/>
                  </a:schemeClr>
                </a:solidFill>
              </a:rPr>
              <a:t>appt</a:t>
            </a:r>
            <a:r>
              <a:rPr lang="en-US" sz="1400" b="1" dirty="0" smtClean="0">
                <a:solidFill>
                  <a:schemeClr val="accent3">
                    <a:lumMod val="50000"/>
                  </a:schemeClr>
                </a:solidFill>
              </a:rPr>
              <a:t> by scheduling one on HIRED or contacting our front desk at 617 495 3427 or emailing cso@gse.Harvard.edu.</a:t>
            </a:r>
            <a:endParaRPr lang="en-US" sz="1400" b="1" dirty="0">
              <a:solidFill>
                <a:schemeClr val="accent3">
                  <a:lumMod val="50000"/>
                </a:schemeClr>
              </a:solidFill>
            </a:endParaRPr>
          </a:p>
        </p:txBody>
      </p:sp>
    </p:spTree>
    <p:extLst>
      <p:ext uri="{BB962C8B-B14F-4D97-AF65-F5344CB8AC3E}">
        <p14:creationId xmlns:p14="http://schemas.microsoft.com/office/powerpoint/2010/main" val="3492677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5400" b="1" spc="-150" dirty="0" smtClean="0">
                <a:solidFill>
                  <a:srgbClr val="A51C30"/>
                </a:solidFill>
                <a:latin typeface="Arial" panose="020B0604020202020204" pitchFamily="34" charset="0"/>
                <a:cs typeface="Arial" panose="020B0604020202020204" pitchFamily="34" charset="0"/>
              </a:rPr>
              <a:t/>
            </a:r>
            <a:br>
              <a:rPr lang="en-US" sz="5400" b="1" spc="-150" dirty="0" smtClean="0">
                <a:solidFill>
                  <a:srgbClr val="A51C30"/>
                </a:solidFill>
                <a:latin typeface="Arial" panose="020B0604020202020204" pitchFamily="34" charset="0"/>
                <a:cs typeface="Arial" panose="020B0604020202020204" pitchFamily="34" charset="0"/>
              </a:rPr>
            </a:br>
            <a:r>
              <a:rPr lang="en-US" sz="5400" b="1" spc="-150" dirty="0">
                <a:solidFill>
                  <a:srgbClr val="A51C30"/>
                </a:solidFill>
                <a:latin typeface="Arial" panose="020B0604020202020204" pitchFamily="34" charset="0"/>
                <a:cs typeface="Arial" panose="020B0604020202020204" pitchFamily="34" charset="0"/>
              </a:rPr>
              <a:t/>
            </a:r>
            <a:br>
              <a:rPr lang="en-US" sz="5400" b="1" spc="-150" dirty="0">
                <a:solidFill>
                  <a:srgbClr val="A51C30"/>
                </a:solidFill>
                <a:latin typeface="Arial" panose="020B0604020202020204" pitchFamily="34" charset="0"/>
                <a:cs typeface="Arial" panose="020B0604020202020204" pitchFamily="34" charset="0"/>
              </a:rPr>
            </a:br>
            <a:r>
              <a:rPr lang="en-US" sz="6600" b="1" spc="-150" dirty="0" smtClean="0">
                <a:solidFill>
                  <a:srgbClr val="A51C30"/>
                </a:solidFill>
                <a:latin typeface="Arial" panose="020B0604020202020204" pitchFamily="34" charset="0"/>
                <a:cs typeface="Arial" panose="020B0604020202020204" pitchFamily="34" charset="0"/>
              </a:rPr>
              <a:t>Resume</a:t>
            </a:r>
            <a:r>
              <a:rPr lang="en-US" sz="6600" dirty="0" smtClean="0"/>
              <a:t> </a:t>
            </a:r>
            <a:r>
              <a:rPr lang="en-US" sz="6600" b="1" spc="-150" dirty="0" smtClean="0">
                <a:solidFill>
                  <a:srgbClr val="A51C30"/>
                </a:solidFill>
                <a:latin typeface="Arial" panose="020B0604020202020204" pitchFamily="34" charset="0"/>
                <a:cs typeface="Arial" panose="020B0604020202020204" pitchFamily="34" charset="0"/>
              </a:rPr>
              <a:t>Workshop</a:t>
            </a:r>
            <a:endParaRPr lang="en-US" sz="6600" b="1" spc="-150" dirty="0">
              <a:solidFill>
                <a:srgbClr val="A51C30"/>
              </a:solidFill>
              <a:latin typeface="Arial" panose="020B0604020202020204" pitchFamily="34" charset="0"/>
              <a:cs typeface="Arial" panose="020B0604020202020204" pitchFamily="34" charset="0"/>
            </a:endParaRPr>
          </a:p>
        </p:txBody>
      </p:sp>
      <p:sp>
        <p:nvSpPr>
          <p:cNvPr id="2" name="TextBox 1"/>
          <p:cNvSpPr txBox="1"/>
          <p:nvPr/>
        </p:nvSpPr>
        <p:spPr>
          <a:xfrm>
            <a:off x="-15240" y="4419600"/>
            <a:ext cx="9144000" cy="1846659"/>
          </a:xfrm>
          <a:prstGeom prst="rect">
            <a:avLst/>
          </a:prstGeom>
          <a:noFill/>
        </p:spPr>
        <p:txBody>
          <a:bodyPr wrap="square" rtlCol="0">
            <a:spAutoFit/>
          </a:bodyPr>
          <a:lstStyle/>
          <a:p>
            <a:pPr algn="ctr"/>
            <a:r>
              <a:rPr lang="en-US" sz="2000" b="1" i="1" dirty="0"/>
              <a:t>with Rachel Gakenheimer, </a:t>
            </a:r>
            <a:r>
              <a:rPr lang="en-US" sz="2000" b="1" i="1" dirty="0" smtClean="0"/>
              <a:t>Internships </a:t>
            </a:r>
            <a:r>
              <a:rPr lang="en-US" sz="2000" b="1" i="1" dirty="0"/>
              <a:t>Manager</a:t>
            </a:r>
            <a:r>
              <a:rPr lang="en-US" sz="2000" b="1" i="1" dirty="0" smtClean="0"/>
              <a:t>, </a:t>
            </a:r>
          </a:p>
          <a:p>
            <a:pPr algn="ctr"/>
            <a:r>
              <a:rPr lang="en-US" sz="2000" b="1" i="1" dirty="0" smtClean="0"/>
              <a:t>and</a:t>
            </a:r>
          </a:p>
          <a:p>
            <a:pPr algn="ctr"/>
            <a:r>
              <a:rPr lang="en-US" sz="2000" b="1" i="1" dirty="0" smtClean="0"/>
              <a:t>Roger Dempsey, Licensure Specialist, HGSE Career </a:t>
            </a:r>
            <a:r>
              <a:rPr lang="en-US" sz="2000" b="1" i="1" dirty="0"/>
              <a:t>Services Office</a:t>
            </a:r>
          </a:p>
          <a:p>
            <a:pPr algn="ctr"/>
            <a:endParaRPr lang="en-US" dirty="0" smtClean="0"/>
          </a:p>
          <a:p>
            <a:pPr algn="ctr"/>
            <a:r>
              <a:rPr lang="en-US" dirty="0" smtClean="0"/>
              <a:t>Thursdays, April 13 and 27, 4-5pm</a:t>
            </a:r>
          </a:p>
          <a:p>
            <a:pPr algn="ctr"/>
            <a:r>
              <a:rPr lang="en-US" dirty="0" smtClean="0"/>
              <a:t>Larsen G01</a:t>
            </a:r>
          </a:p>
        </p:txBody>
      </p:sp>
    </p:spTree>
    <p:extLst>
      <p:ext uri="{BB962C8B-B14F-4D97-AF65-F5344CB8AC3E}">
        <p14:creationId xmlns:p14="http://schemas.microsoft.com/office/powerpoint/2010/main" val="2180566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6899"/>
            <a:ext cx="9144000" cy="6644202"/>
          </a:xfrm>
          <a:prstGeom prst="rect">
            <a:avLst/>
          </a:prstGeom>
        </p:spPr>
      </p:pic>
    </p:spTree>
    <p:extLst>
      <p:ext uri="{BB962C8B-B14F-4D97-AF65-F5344CB8AC3E}">
        <p14:creationId xmlns:p14="http://schemas.microsoft.com/office/powerpoint/2010/main" val="457438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295400"/>
            <a:ext cx="8684242" cy="5393954"/>
          </a:xfrm>
          <a:prstGeom prst="rect">
            <a:avLst/>
          </a:prstGeom>
        </p:spPr>
      </p:pic>
    </p:spTree>
    <p:extLst>
      <p:ext uri="{BB962C8B-B14F-4D97-AF65-F5344CB8AC3E}">
        <p14:creationId xmlns:p14="http://schemas.microsoft.com/office/powerpoint/2010/main" val="823583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r>
              <a:rPr lang="en-US" sz="3600" b="1" spc="-150" dirty="0">
                <a:solidFill>
                  <a:srgbClr val="A51C30"/>
                </a:solidFill>
                <a:latin typeface="Arial" panose="020B0604020202020204" pitchFamily="34" charset="0"/>
                <a:cs typeface="Arial" panose="020B0604020202020204" pitchFamily="34" charset="0"/>
              </a:rPr>
              <a:t/>
            </a:r>
            <a:br>
              <a:rPr lang="en-US" sz="3600" b="1" spc="-150" dirty="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Focus Areas</a:t>
            </a:r>
            <a:endParaRPr lang="en-US" sz="2800" b="1" spc="-150" dirty="0">
              <a:solidFill>
                <a:srgbClr val="A51C30"/>
              </a:solidFill>
              <a:latin typeface="Arial" panose="020B0604020202020204" pitchFamily="34" charset="0"/>
              <a:cs typeface="Arial" panose="020B0604020202020204" pitchFamily="34" charset="0"/>
            </a:endParaRPr>
          </a:p>
        </p:txBody>
      </p:sp>
      <p:sp>
        <p:nvSpPr>
          <p:cNvPr id="4" name="Text Placeholder 2"/>
          <p:cNvSpPr txBox="1">
            <a:spLocks/>
          </p:cNvSpPr>
          <p:nvPr/>
        </p:nvSpPr>
        <p:spPr>
          <a:xfrm>
            <a:off x="577256" y="1447800"/>
            <a:ext cx="8109544" cy="5105400"/>
          </a:xfrm>
          <a:prstGeom prst="rect">
            <a:avLst/>
          </a:prstGeom>
        </p:spPr>
        <p:txBody>
          <a:bodyPr>
            <a:noAutofit/>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u="sng" dirty="0" smtClean="0">
                <a:latin typeface="+mn-lt"/>
              </a:rPr>
              <a:t>Sample JOB DESCRIPTION RESPONSIBILITIES </a:t>
            </a:r>
          </a:p>
          <a:p>
            <a:endParaRPr lang="en-US" sz="1200" dirty="0" smtClean="0">
              <a:latin typeface="+mn-lt"/>
            </a:endParaRPr>
          </a:p>
          <a:p>
            <a:r>
              <a:rPr lang="en-US" sz="1200" dirty="0" smtClean="0">
                <a:latin typeface="+mn-lt"/>
              </a:rPr>
              <a:t>The Program Director will have responsibilities in the following areas: </a:t>
            </a:r>
          </a:p>
          <a:p>
            <a:endParaRPr lang="en-US" sz="800" dirty="0" smtClean="0">
              <a:latin typeface="+mn-lt"/>
            </a:endParaRPr>
          </a:p>
          <a:p>
            <a:r>
              <a:rPr lang="en-US" sz="1200" b="1" dirty="0" smtClean="0">
                <a:solidFill>
                  <a:srgbClr val="00B050"/>
                </a:solidFill>
                <a:latin typeface="+mn-lt"/>
              </a:rPr>
              <a:t>Program Development </a:t>
            </a:r>
          </a:p>
          <a:p>
            <a:pPr marL="171450" indent="-171450">
              <a:buFont typeface="Arial" panose="020B0604020202020204" pitchFamily="34" charset="0"/>
              <a:buChar char="•"/>
            </a:pPr>
            <a:r>
              <a:rPr lang="en-US" sz="1200" dirty="0" smtClean="0">
                <a:latin typeface="+mn-lt"/>
              </a:rPr>
              <a:t>Define the program’s policy goals, intermediate objectives, priority activities, and benchmarks for measuring progress and relate those goals to the Foundation’s overall mission; </a:t>
            </a:r>
          </a:p>
          <a:p>
            <a:endParaRPr lang="en-US" sz="800" dirty="0">
              <a:latin typeface="+mn-lt"/>
            </a:endParaRPr>
          </a:p>
          <a:p>
            <a:pPr marL="171450" indent="-171450">
              <a:buFont typeface="Arial" panose="020B0604020202020204" pitchFamily="34" charset="0"/>
              <a:buChar char="•"/>
            </a:pPr>
            <a:r>
              <a:rPr lang="en-US" sz="1200" dirty="0" smtClean="0">
                <a:latin typeface="+mn-lt"/>
              </a:rPr>
              <a:t>Monitor the field: reading, attending meetings, developing relationships so as to understand </a:t>
            </a:r>
            <a:r>
              <a:rPr lang="en-US" sz="1200" dirty="0" smtClean="0">
                <a:solidFill>
                  <a:srgbClr val="00B050"/>
                </a:solidFill>
                <a:latin typeface="+mn-lt"/>
              </a:rPr>
              <a:t>emerging issues</a:t>
            </a:r>
            <a:r>
              <a:rPr lang="en-US" sz="1200" dirty="0" smtClean="0">
                <a:latin typeface="+mn-lt"/>
              </a:rPr>
              <a:t>, research, political, and technological developments that affect the program; </a:t>
            </a:r>
            <a:endParaRPr lang="en-US" sz="1200" dirty="0">
              <a:latin typeface="+mn-lt"/>
            </a:endParaRPr>
          </a:p>
          <a:p>
            <a:endParaRPr lang="en-US" sz="800" dirty="0">
              <a:latin typeface="+mn-lt"/>
            </a:endParaRPr>
          </a:p>
          <a:p>
            <a:r>
              <a:rPr lang="en-US" sz="1200" b="1" dirty="0" smtClean="0">
                <a:solidFill>
                  <a:srgbClr val="00B050"/>
                </a:solidFill>
                <a:latin typeface="+mn-lt"/>
              </a:rPr>
              <a:t>Proposal Evaluation </a:t>
            </a:r>
            <a:r>
              <a:rPr lang="en-US" sz="1200" b="1" dirty="0" smtClean="0">
                <a:latin typeface="+mn-lt"/>
              </a:rPr>
              <a:t>and Project Oversight </a:t>
            </a:r>
          </a:p>
          <a:p>
            <a:pPr marL="171450" indent="-171450">
              <a:buFont typeface="Arial" panose="020B0604020202020204" pitchFamily="34" charset="0"/>
              <a:buChar char="•"/>
            </a:pPr>
            <a:r>
              <a:rPr lang="en-US" sz="1200" dirty="0" smtClean="0">
                <a:latin typeface="+mn-lt"/>
              </a:rPr>
              <a:t>Evaluate proposals to determine if: the proposed project is consistent with and could further the policy goals of the program; the applicant has the staff, resources, policy opportunities, and strategy to carry out the proposed project successfully</a:t>
            </a:r>
          </a:p>
          <a:p>
            <a:endParaRPr lang="en-US" sz="800" dirty="0" smtClean="0">
              <a:latin typeface="+mn-lt"/>
            </a:endParaRPr>
          </a:p>
          <a:p>
            <a:pPr marL="171450" indent="-171450">
              <a:buFont typeface="Arial" panose="020B0604020202020204" pitchFamily="34" charset="0"/>
              <a:buChar char="•"/>
            </a:pPr>
            <a:r>
              <a:rPr lang="en-US" sz="1200" dirty="0" smtClean="0">
                <a:solidFill>
                  <a:srgbClr val="00B050"/>
                </a:solidFill>
                <a:latin typeface="+mn-lt"/>
              </a:rPr>
              <a:t>Present at proposal review meetings recommendations for action on </a:t>
            </a:r>
            <a:r>
              <a:rPr lang="en-US" sz="1200" dirty="0" smtClean="0">
                <a:latin typeface="+mn-lt"/>
              </a:rPr>
              <a:t>funding requests and the reasons for the recommendations; </a:t>
            </a:r>
          </a:p>
          <a:p>
            <a:endParaRPr lang="en-US" sz="800" dirty="0" smtClean="0">
              <a:latin typeface="+mn-lt"/>
            </a:endParaRPr>
          </a:p>
          <a:p>
            <a:r>
              <a:rPr lang="en-US" sz="1200" b="1" dirty="0" smtClean="0">
                <a:solidFill>
                  <a:srgbClr val="00B050"/>
                </a:solidFill>
                <a:latin typeface="+mn-lt"/>
              </a:rPr>
              <a:t>Management of </a:t>
            </a:r>
            <a:r>
              <a:rPr lang="en-US" sz="1200" b="1" dirty="0">
                <a:solidFill>
                  <a:schemeClr val="accent6">
                    <a:lumMod val="75000"/>
                  </a:schemeClr>
                </a:solidFill>
                <a:latin typeface="+mn-lt"/>
              </a:rPr>
              <a:t>Program Team </a:t>
            </a:r>
          </a:p>
          <a:p>
            <a:pPr marL="171450" indent="-171450">
              <a:buFont typeface="Arial" panose="020B0604020202020204" pitchFamily="34" charset="0"/>
              <a:buChar char="•"/>
            </a:pPr>
            <a:r>
              <a:rPr lang="en-US" sz="1200" dirty="0" smtClean="0">
                <a:latin typeface="+mn-lt"/>
              </a:rPr>
              <a:t>Meet with program team members – an Education Program Officer and an Education Program Assistant – to develop performance plans and their implementation; provide appropriate feedback on performance in annual review; provide training, mentoring, and oversight for program team; </a:t>
            </a:r>
          </a:p>
          <a:p>
            <a:endParaRPr lang="en-US" sz="800" dirty="0" smtClean="0">
              <a:latin typeface="+mn-lt"/>
            </a:endParaRPr>
          </a:p>
          <a:p>
            <a:pPr marL="171450" indent="-171450">
              <a:buFont typeface="Arial" panose="020B0604020202020204" pitchFamily="34" charset="0"/>
              <a:buChar char="•"/>
            </a:pPr>
            <a:r>
              <a:rPr lang="en-US" sz="1200" dirty="0" smtClean="0">
                <a:latin typeface="+mn-lt"/>
              </a:rPr>
              <a:t>Provide leadership in and coordinate planning and implementation of strategic directions; track program budget and ensure that program team is on track with goals and benchmarks set in planning process; ensure that schedules for program development and proposal review are adhered to and that deadlines for board book preparation, providing materials for other foundation functions such as communications, and other tasks are met. </a:t>
            </a:r>
          </a:p>
          <a:p>
            <a:endParaRPr lang="en-US" sz="800" dirty="0" smtClean="0">
              <a:latin typeface="+mn-lt"/>
            </a:endParaRPr>
          </a:p>
          <a:p>
            <a:r>
              <a:rPr lang="en-US" sz="1200" b="1" dirty="0" smtClean="0">
                <a:solidFill>
                  <a:schemeClr val="accent6">
                    <a:lumMod val="75000"/>
                  </a:schemeClr>
                </a:solidFill>
                <a:latin typeface="+mn-lt"/>
              </a:rPr>
              <a:t>External Relations </a:t>
            </a:r>
          </a:p>
          <a:p>
            <a:pPr marL="171450" indent="-171450">
              <a:buFont typeface="Arial" panose="020B0604020202020204" pitchFamily="34" charset="0"/>
              <a:buChar char="•"/>
            </a:pPr>
            <a:r>
              <a:rPr lang="en-US" sz="1200" dirty="0">
                <a:latin typeface="+mn-lt"/>
              </a:rPr>
              <a:t>Responsible for developing and maintaining relationships with x, y, z</a:t>
            </a:r>
          </a:p>
        </p:txBody>
      </p:sp>
    </p:spTree>
    <p:extLst>
      <p:ext uri="{BB962C8B-B14F-4D97-AF65-F5344CB8AC3E}">
        <p14:creationId xmlns:p14="http://schemas.microsoft.com/office/powerpoint/2010/main" val="639413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371600"/>
            <a:ext cx="9144000" cy="381001"/>
          </a:xfrm>
          <a:prstGeom prst="rect">
            <a:avLst/>
          </a:prstGeom>
          <a:noFill/>
        </p:spPr>
        <p:txBody>
          <a:bodyPr wrap="square" rtlCol="0">
            <a:spAutoFit/>
          </a:bodyPr>
          <a:lstStyle/>
          <a:p>
            <a:pPr algn="ctr"/>
            <a:r>
              <a:rPr lang="en-US" b="1" dirty="0" smtClean="0"/>
              <a:t>Sample Resume: Hybrid</a:t>
            </a:r>
            <a:endParaRPr lang="en-US" b="1" dirty="0"/>
          </a:p>
        </p:txBody>
      </p:sp>
      <p:sp>
        <p:nvSpPr>
          <p:cNvPr id="5" name="Rectangle 4"/>
          <p:cNvSpPr/>
          <p:nvPr/>
        </p:nvSpPr>
        <p:spPr>
          <a:xfrm>
            <a:off x="662152" y="1828800"/>
            <a:ext cx="7872248" cy="4862870"/>
          </a:xfrm>
          <a:prstGeom prst="rect">
            <a:avLst/>
          </a:prstGeom>
        </p:spPr>
        <p:txBody>
          <a:bodyPr wrap="square">
            <a:spAutoFit/>
          </a:bodyPr>
          <a:lstStyle/>
          <a:p>
            <a:pPr algn="ctr"/>
            <a:r>
              <a:rPr lang="en-US" sz="1200" dirty="0" smtClean="0"/>
              <a:t>Your Name</a:t>
            </a:r>
          </a:p>
          <a:p>
            <a:pPr algn="ctr"/>
            <a:r>
              <a:rPr lang="en-US" sz="1200" dirty="0" smtClean="0"/>
              <a:t>Email Address * </a:t>
            </a:r>
            <a:r>
              <a:rPr lang="en-US" sz="1200" dirty="0"/>
              <a:t>Phone </a:t>
            </a:r>
            <a:r>
              <a:rPr lang="en-US" sz="1200" dirty="0" smtClean="0"/>
              <a:t>Number</a:t>
            </a:r>
          </a:p>
          <a:p>
            <a:pPr algn="ctr"/>
            <a:r>
              <a:rPr lang="en-US" sz="800" dirty="0" smtClean="0"/>
              <a:t>_______________________________________________________________________________________________</a:t>
            </a:r>
          </a:p>
          <a:p>
            <a:pPr algn="ctr"/>
            <a:endParaRPr lang="en-US" sz="400" dirty="0"/>
          </a:p>
          <a:p>
            <a:r>
              <a:rPr lang="en-US" sz="1200" b="1" u="sng" dirty="0" smtClean="0">
                <a:solidFill>
                  <a:srgbClr val="00B050"/>
                </a:solidFill>
              </a:rPr>
              <a:t>Program </a:t>
            </a:r>
            <a:r>
              <a:rPr lang="en-US" sz="1200" b="1" u="sng" dirty="0">
                <a:solidFill>
                  <a:srgbClr val="00B050"/>
                </a:solidFill>
              </a:rPr>
              <a:t>Development </a:t>
            </a:r>
            <a:r>
              <a:rPr lang="en-US" sz="1200" b="1" u="sng" dirty="0" smtClean="0">
                <a:solidFill>
                  <a:srgbClr val="00B050"/>
                </a:solidFill>
              </a:rPr>
              <a:t>Experience</a:t>
            </a:r>
          </a:p>
          <a:p>
            <a:r>
              <a:rPr lang="en-US" sz="1000" b="1" dirty="0" smtClean="0"/>
              <a:t>ORGANIZATION NAME						2016-present</a:t>
            </a:r>
          </a:p>
          <a:p>
            <a:r>
              <a:rPr lang="en-US" sz="1000" b="1" dirty="0" smtClean="0"/>
              <a:t>Your role</a:t>
            </a:r>
            <a:endParaRPr lang="en-US" sz="1000" b="1" dirty="0"/>
          </a:p>
          <a:p>
            <a:r>
              <a:rPr lang="en-US" sz="1000" dirty="0"/>
              <a:t> </a:t>
            </a:r>
            <a:r>
              <a:rPr lang="en-US" sz="1000" dirty="0" smtClean="0"/>
              <a:t>Defined </a:t>
            </a:r>
            <a:r>
              <a:rPr lang="en-US" sz="1000" dirty="0"/>
              <a:t>the program’s </a:t>
            </a:r>
            <a:r>
              <a:rPr lang="en-US" sz="1000" dirty="0" smtClean="0"/>
              <a:t>benchmarks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t>Developed relationships to </a:t>
            </a:r>
            <a:r>
              <a:rPr lang="en-US" sz="1000" dirty="0"/>
              <a:t>understand </a:t>
            </a:r>
            <a:r>
              <a:rPr lang="en-US" sz="1000" dirty="0" smtClean="0"/>
              <a:t>(xxx) issues</a:t>
            </a:r>
            <a:r>
              <a:rPr lang="en-US" sz="1000" dirty="0"/>
              <a:t>, research, political, and technological developments that affect the </a:t>
            </a:r>
            <a:r>
              <a:rPr lang="en-US" sz="1000" dirty="0" smtClean="0"/>
              <a:t>program</a:t>
            </a:r>
          </a:p>
          <a:p>
            <a:endParaRPr lang="en-US" sz="1000" b="1" dirty="0" smtClean="0"/>
          </a:p>
          <a:p>
            <a:r>
              <a:rPr lang="en-US" sz="1000" b="1" dirty="0" smtClean="0"/>
              <a:t>ORGANIZATION </a:t>
            </a:r>
            <a:r>
              <a:rPr lang="en-US" sz="1000" b="1" dirty="0"/>
              <a:t>NAME </a:t>
            </a:r>
            <a:r>
              <a:rPr lang="en-US" sz="1000" b="1" dirty="0" smtClean="0"/>
              <a:t>						2014-2015</a:t>
            </a:r>
          </a:p>
          <a:p>
            <a:r>
              <a:rPr lang="en-US" sz="1000" b="1" dirty="0" smtClean="0"/>
              <a:t>Your role</a:t>
            </a:r>
            <a:endParaRPr lang="en-US" sz="1000" b="1" dirty="0"/>
          </a:p>
          <a:p>
            <a:r>
              <a:rPr lang="en-US" sz="1000" dirty="0" smtClean="0"/>
              <a:t> Examined and refined a grant </a:t>
            </a:r>
            <a:r>
              <a:rPr lang="en-US" sz="1000" dirty="0"/>
              <a:t>budget that </a:t>
            </a:r>
            <a:r>
              <a:rPr lang="en-US" sz="1000" dirty="0" smtClean="0"/>
              <a:t>(shows how prudently maximized goals); </a:t>
            </a:r>
            <a:endParaRPr lang="en-US" sz="1000" dirty="0"/>
          </a:p>
          <a:p>
            <a:r>
              <a:rPr lang="en-US" sz="1000" dirty="0"/>
              <a:t> </a:t>
            </a:r>
            <a:r>
              <a:rPr lang="en-US" sz="1000" dirty="0" smtClean="0"/>
              <a:t>Solicited </a:t>
            </a:r>
            <a:r>
              <a:rPr lang="en-US" sz="1000" dirty="0"/>
              <a:t>proposals </a:t>
            </a:r>
            <a:r>
              <a:rPr lang="en-US" sz="1000" dirty="0" smtClean="0"/>
              <a:t>consistent </a:t>
            </a:r>
            <a:r>
              <a:rPr lang="en-US" sz="1000" dirty="0"/>
              <a:t>with the program’s strategy and goals through a process of reviewing letters of inquiry, site visits, and other meetings; </a:t>
            </a:r>
          </a:p>
          <a:p>
            <a:endParaRPr lang="en-US" sz="1000" b="1" dirty="0"/>
          </a:p>
          <a:p>
            <a:r>
              <a:rPr lang="en-US" sz="1200" b="1" u="sng" dirty="0">
                <a:solidFill>
                  <a:srgbClr val="00B050"/>
                </a:solidFill>
              </a:rPr>
              <a:t>Proposal Evaluation  Experience </a:t>
            </a:r>
          </a:p>
          <a:p>
            <a:r>
              <a:rPr lang="en-US" sz="1000" b="1" dirty="0"/>
              <a:t>ORGANIZATION NAME </a:t>
            </a:r>
            <a:r>
              <a:rPr lang="en-US" sz="1000" b="1" dirty="0" smtClean="0"/>
              <a:t>						2015-2016</a:t>
            </a:r>
            <a:endParaRPr lang="en-US" sz="1000" b="1" dirty="0"/>
          </a:p>
          <a:p>
            <a:r>
              <a:rPr lang="en-US" sz="1000" b="1" dirty="0"/>
              <a:t>Your </a:t>
            </a:r>
            <a:r>
              <a:rPr lang="en-US" sz="1000" b="1" dirty="0" smtClean="0"/>
              <a:t>role</a:t>
            </a:r>
            <a:endParaRPr lang="en-US" sz="1000" b="1" dirty="0"/>
          </a:p>
          <a:p>
            <a:r>
              <a:rPr lang="en-US" sz="1000" dirty="0"/>
              <a:t> </a:t>
            </a:r>
            <a:r>
              <a:rPr lang="en-US" sz="1000" dirty="0" smtClean="0"/>
              <a:t>Evaluated </a:t>
            </a:r>
            <a:r>
              <a:rPr lang="en-US" sz="1000" dirty="0"/>
              <a:t>proposals to </a:t>
            </a:r>
            <a:r>
              <a:rPr lang="en-US" sz="1000" dirty="0" smtClean="0"/>
              <a:t>(and how you used your skills to evaluate said proposal); </a:t>
            </a:r>
            <a:endParaRPr lang="en-US" sz="1000" dirty="0"/>
          </a:p>
          <a:p>
            <a:r>
              <a:rPr lang="en-US" sz="1000" dirty="0"/>
              <a:t> </a:t>
            </a:r>
            <a:r>
              <a:rPr lang="en-US" sz="1000" dirty="0" smtClean="0"/>
              <a:t>Presented …</a:t>
            </a:r>
            <a:endParaRPr lang="en-US" sz="1000" dirty="0"/>
          </a:p>
          <a:p>
            <a:r>
              <a:rPr lang="en-US" sz="1000" dirty="0"/>
              <a:t> </a:t>
            </a:r>
            <a:r>
              <a:rPr lang="en-US" sz="1000" dirty="0" smtClean="0"/>
              <a:t>Worked </a:t>
            </a:r>
            <a:r>
              <a:rPr lang="en-US" sz="1000" dirty="0"/>
              <a:t>closely with </a:t>
            </a:r>
            <a:endParaRPr lang="en-US" sz="1000" dirty="0" smtClean="0"/>
          </a:p>
          <a:p>
            <a:r>
              <a:rPr lang="en-US" sz="1000" dirty="0" smtClean="0"/>
              <a:t> Monitored </a:t>
            </a:r>
            <a:r>
              <a:rPr lang="en-US" sz="1000" dirty="0"/>
              <a:t>projects and grant reports </a:t>
            </a:r>
            <a:r>
              <a:rPr lang="en-US" sz="1000" dirty="0" smtClean="0"/>
              <a:t>…</a:t>
            </a:r>
            <a:endParaRPr lang="en-US" sz="1000" dirty="0"/>
          </a:p>
          <a:p>
            <a:endParaRPr lang="en-US" sz="1000" dirty="0"/>
          </a:p>
          <a:p>
            <a:r>
              <a:rPr lang="en-US" sz="1200" b="1" u="sng" dirty="0">
                <a:solidFill>
                  <a:srgbClr val="00B050"/>
                </a:solidFill>
              </a:rPr>
              <a:t>Program Management Experience</a:t>
            </a:r>
          </a:p>
          <a:p>
            <a:r>
              <a:rPr lang="en-US" sz="1000" b="1" dirty="0"/>
              <a:t>ORGANIZATION NAME </a:t>
            </a:r>
            <a:r>
              <a:rPr lang="en-US" sz="1000" b="1" dirty="0" smtClean="0"/>
              <a:t>						2012-2014</a:t>
            </a:r>
            <a:endParaRPr lang="en-US" sz="1000" b="1" dirty="0"/>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t>Managed x program…</a:t>
            </a:r>
            <a:endParaRPr lang="en-US" sz="1000" dirty="0"/>
          </a:p>
        </p:txBody>
      </p:sp>
    </p:spTree>
    <p:extLst>
      <p:ext uri="{BB962C8B-B14F-4D97-AF65-F5344CB8AC3E}">
        <p14:creationId xmlns:p14="http://schemas.microsoft.com/office/powerpoint/2010/main" val="1787343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524000"/>
            <a:ext cx="9144000" cy="369332"/>
          </a:xfrm>
          <a:prstGeom prst="rect">
            <a:avLst/>
          </a:prstGeom>
          <a:noFill/>
        </p:spPr>
        <p:txBody>
          <a:bodyPr wrap="square" rtlCol="0">
            <a:spAutoFit/>
          </a:bodyPr>
          <a:lstStyle/>
          <a:p>
            <a:pPr algn="ctr"/>
            <a:r>
              <a:rPr lang="en-US" b="1" dirty="0" smtClean="0"/>
              <a:t>Sample Resume: Reverse chronological</a:t>
            </a:r>
            <a:endParaRPr lang="en-US" b="1" dirty="0"/>
          </a:p>
        </p:txBody>
      </p:sp>
      <p:sp>
        <p:nvSpPr>
          <p:cNvPr id="6" name="Rectangle 5"/>
          <p:cNvSpPr/>
          <p:nvPr/>
        </p:nvSpPr>
        <p:spPr>
          <a:xfrm>
            <a:off x="662152" y="1989875"/>
            <a:ext cx="7872248" cy="4524315"/>
          </a:xfrm>
          <a:prstGeom prst="rect">
            <a:avLst/>
          </a:prstGeom>
        </p:spPr>
        <p:txBody>
          <a:bodyPr wrap="square">
            <a:spAutoFit/>
          </a:bodyPr>
          <a:lstStyle/>
          <a:p>
            <a:pPr algn="ctr"/>
            <a:r>
              <a:rPr lang="en-US" sz="1200" dirty="0"/>
              <a:t>Your Name</a:t>
            </a:r>
          </a:p>
          <a:p>
            <a:pPr algn="ctr"/>
            <a:r>
              <a:rPr lang="en-US" sz="1200" dirty="0"/>
              <a:t>Email Address * Phone Number</a:t>
            </a:r>
          </a:p>
          <a:p>
            <a:pPr algn="ctr"/>
            <a:r>
              <a:rPr lang="en-US" sz="1200" dirty="0"/>
              <a:t>_______________________________________________________________________________________________</a:t>
            </a:r>
          </a:p>
          <a:p>
            <a:endParaRPr lang="en-US" sz="1200" b="1" dirty="0" smtClean="0">
              <a:solidFill>
                <a:srgbClr val="00B050"/>
              </a:solidFill>
            </a:endParaRPr>
          </a:p>
          <a:p>
            <a:r>
              <a:rPr lang="en-US" sz="1200" b="1" dirty="0" smtClean="0"/>
              <a:t>ORGANIZATION </a:t>
            </a:r>
            <a:r>
              <a:rPr lang="en-US" sz="1200" b="1" dirty="0"/>
              <a:t>NAME</a:t>
            </a:r>
            <a:r>
              <a:rPr lang="en-US" sz="1000" b="1" dirty="0" smtClean="0"/>
              <a:t>						</a:t>
            </a:r>
            <a:r>
              <a:rPr lang="en-US" sz="1200" b="1" dirty="0">
                <a:solidFill>
                  <a:srgbClr val="00B050"/>
                </a:solidFill>
              </a:rPr>
              <a:t>2016-present</a:t>
            </a:r>
          </a:p>
          <a:p>
            <a:r>
              <a:rPr lang="en-US" sz="1000" b="1" dirty="0" smtClean="0"/>
              <a:t>Your role</a:t>
            </a:r>
            <a:endParaRPr lang="en-US" sz="1000" b="1" dirty="0"/>
          </a:p>
          <a:p>
            <a:r>
              <a:rPr lang="en-US" sz="1000" dirty="0"/>
              <a:t> </a:t>
            </a:r>
            <a:r>
              <a:rPr lang="en-US" sz="1000" dirty="0" smtClean="0">
                <a:solidFill>
                  <a:srgbClr val="00B050"/>
                </a:solidFill>
              </a:rPr>
              <a:t>Defined </a:t>
            </a:r>
            <a:r>
              <a:rPr lang="en-US" sz="1000" dirty="0">
                <a:solidFill>
                  <a:srgbClr val="00B050"/>
                </a:solidFill>
              </a:rPr>
              <a:t>the program’s </a:t>
            </a:r>
            <a:r>
              <a:rPr lang="en-US" sz="1000" dirty="0" smtClean="0">
                <a:solidFill>
                  <a:srgbClr val="00B050"/>
                </a:solidFill>
              </a:rPr>
              <a:t>benchmarks</a:t>
            </a:r>
            <a:r>
              <a:rPr lang="en-US" sz="1000" dirty="0" smtClean="0"/>
              <a:t>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solidFill>
                  <a:srgbClr val="00B050"/>
                </a:solidFill>
              </a:rPr>
              <a:t>Developed relationships to </a:t>
            </a:r>
            <a:r>
              <a:rPr lang="en-US" sz="1000" dirty="0">
                <a:solidFill>
                  <a:srgbClr val="00B050"/>
                </a:solidFill>
              </a:rPr>
              <a:t>understand </a:t>
            </a:r>
            <a:r>
              <a:rPr lang="en-US" sz="1000" dirty="0" smtClean="0">
                <a:solidFill>
                  <a:srgbClr val="00B050"/>
                </a:solidFill>
              </a:rPr>
              <a:t>(xxx) </a:t>
            </a:r>
            <a:r>
              <a:rPr lang="en-US" sz="1000" dirty="0" smtClean="0"/>
              <a:t>issues</a:t>
            </a:r>
            <a:r>
              <a:rPr lang="en-US" sz="1000" dirty="0"/>
              <a:t>, research, political, and technological developments </a:t>
            </a:r>
            <a:r>
              <a:rPr lang="en-US" sz="1000" dirty="0">
                <a:solidFill>
                  <a:srgbClr val="00B050"/>
                </a:solidFill>
              </a:rPr>
              <a:t>that affect the </a:t>
            </a:r>
            <a:r>
              <a:rPr lang="en-US" sz="1000" dirty="0" smtClean="0">
                <a:solidFill>
                  <a:srgbClr val="00B050"/>
                </a:solidFill>
              </a:rPr>
              <a:t>program</a:t>
            </a:r>
          </a:p>
          <a:p>
            <a:endParaRPr lang="en-US" sz="1000" b="1" dirty="0" smtClean="0"/>
          </a:p>
          <a:p>
            <a:r>
              <a:rPr lang="en-US" sz="1200" b="1" dirty="0"/>
              <a:t>ORGANIZATION NAME 						</a:t>
            </a:r>
            <a:r>
              <a:rPr lang="en-US" sz="1200" b="1" dirty="0">
                <a:solidFill>
                  <a:srgbClr val="00B050"/>
                </a:solidFill>
              </a:rPr>
              <a:t>2015-2016</a:t>
            </a:r>
          </a:p>
          <a:p>
            <a:r>
              <a:rPr lang="en-US" sz="1000" b="1" dirty="0"/>
              <a:t>Your role</a:t>
            </a:r>
          </a:p>
          <a:p>
            <a:r>
              <a:rPr lang="en-US" sz="1000" dirty="0"/>
              <a:t> </a:t>
            </a:r>
            <a:r>
              <a:rPr lang="en-US" sz="1000" dirty="0">
                <a:solidFill>
                  <a:srgbClr val="00B050"/>
                </a:solidFill>
              </a:rPr>
              <a:t>Evaluated proposals </a:t>
            </a:r>
            <a:r>
              <a:rPr lang="en-US" sz="1000" dirty="0"/>
              <a:t>to (and how you used your skills to evaluate said proposal); </a:t>
            </a:r>
          </a:p>
          <a:p>
            <a:r>
              <a:rPr lang="en-US" sz="1000" dirty="0"/>
              <a:t> Presented …</a:t>
            </a:r>
          </a:p>
          <a:p>
            <a:r>
              <a:rPr lang="en-US" sz="1000" dirty="0"/>
              <a:t> Worked closely with </a:t>
            </a:r>
          </a:p>
          <a:p>
            <a:r>
              <a:rPr lang="en-US" sz="1000" dirty="0"/>
              <a:t> Monitored projects and grant reports …</a:t>
            </a:r>
          </a:p>
          <a:p>
            <a:endParaRPr lang="en-US" sz="1200" b="1" dirty="0">
              <a:solidFill>
                <a:srgbClr val="00B050"/>
              </a:solidFill>
            </a:endParaRPr>
          </a:p>
          <a:p>
            <a:r>
              <a:rPr lang="en-US" sz="1200" b="1" dirty="0"/>
              <a:t>ORGANIZATION NAME 	</a:t>
            </a:r>
            <a:r>
              <a:rPr lang="en-US" sz="1000" b="1" dirty="0" smtClean="0"/>
              <a:t>					</a:t>
            </a:r>
            <a:r>
              <a:rPr lang="en-US" sz="1200" b="1" dirty="0">
                <a:solidFill>
                  <a:srgbClr val="00B050"/>
                </a:solidFill>
              </a:rPr>
              <a:t>2014-2015</a:t>
            </a:r>
          </a:p>
          <a:p>
            <a:r>
              <a:rPr lang="en-US" sz="1000" b="1" dirty="0" smtClean="0"/>
              <a:t>Your role</a:t>
            </a:r>
            <a:endParaRPr lang="en-US" sz="1000" b="1" dirty="0"/>
          </a:p>
          <a:p>
            <a:r>
              <a:rPr lang="en-US" sz="1000" dirty="0" smtClean="0"/>
              <a:t> Examined and refined a grant </a:t>
            </a:r>
            <a:r>
              <a:rPr lang="en-US" sz="1000" dirty="0"/>
              <a:t>budget that </a:t>
            </a:r>
            <a:r>
              <a:rPr lang="en-US" sz="1000" dirty="0" smtClean="0"/>
              <a:t>(shows how prudently maximized goals); </a:t>
            </a:r>
            <a:endParaRPr lang="en-US" sz="1000" dirty="0"/>
          </a:p>
          <a:p>
            <a:r>
              <a:rPr lang="en-US" sz="1000" dirty="0"/>
              <a:t> </a:t>
            </a:r>
            <a:r>
              <a:rPr lang="en-US" sz="1000" dirty="0" smtClean="0"/>
              <a:t>Solicited </a:t>
            </a:r>
            <a:r>
              <a:rPr lang="en-US" sz="1000" dirty="0"/>
              <a:t>proposals </a:t>
            </a:r>
            <a:r>
              <a:rPr lang="en-US" sz="1000" dirty="0" smtClean="0"/>
              <a:t>consistent </a:t>
            </a:r>
            <a:r>
              <a:rPr lang="en-US" sz="1000" dirty="0"/>
              <a:t>with the program’s strategy and goals through a process of reviewing letters of inquiry, site visits, and other meetings; </a:t>
            </a:r>
          </a:p>
          <a:p>
            <a:endParaRPr lang="en-US" sz="1000" b="1" dirty="0" smtClean="0"/>
          </a:p>
          <a:p>
            <a:r>
              <a:rPr lang="en-US" sz="1200" b="1" dirty="0"/>
              <a:t>ORGANIZATION NAME 	</a:t>
            </a:r>
            <a:r>
              <a:rPr lang="en-US" sz="1000" b="1" dirty="0" smtClean="0"/>
              <a:t>					</a:t>
            </a:r>
            <a:r>
              <a:rPr lang="en-US" sz="1200" b="1" dirty="0">
                <a:solidFill>
                  <a:srgbClr val="00B050"/>
                </a:solidFill>
              </a:rPr>
              <a:t>2012-2014</a:t>
            </a:r>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solidFill>
                  <a:srgbClr val="00B050"/>
                </a:solidFill>
              </a:rPr>
              <a:t>Managed x program</a:t>
            </a:r>
            <a:r>
              <a:rPr lang="en-US" sz="1000" dirty="0" smtClean="0"/>
              <a:t>…</a:t>
            </a:r>
            <a:endParaRPr lang="en-US" sz="1000" dirty="0"/>
          </a:p>
        </p:txBody>
      </p:sp>
    </p:spTree>
    <p:extLst>
      <p:ext uri="{BB962C8B-B14F-4D97-AF65-F5344CB8AC3E}">
        <p14:creationId xmlns:p14="http://schemas.microsoft.com/office/powerpoint/2010/main" val="3990346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Narrative</a:t>
            </a:r>
            <a:endParaRPr lang="en-US" sz="2800" dirty="0"/>
          </a:p>
        </p:txBody>
      </p:sp>
      <p:sp>
        <p:nvSpPr>
          <p:cNvPr id="5" name="TextBox 4"/>
          <p:cNvSpPr txBox="1"/>
          <p:nvPr/>
        </p:nvSpPr>
        <p:spPr>
          <a:xfrm>
            <a:off x="457200" y="1938040"/>
            <a:ext cx="8229600" cy="4616648"/>
          </a:xfrm>
          <a:prstGeom prst="rect">
            <a:avLst/>
          </a:prstGeom>
          <a:noFill/>
        </p:spPr>
        <p:txBody>
          <a:bodyPr wrap="square" rtlCol="0">
            <a:spAutoFit/>
          </a:bodyPr>
          <a:lstStyle/>
          <a:p>
            <a:pPr algn="ctr">
              <a:spcAft>
                <a:spcPts val="1200"/>
              </a:spcAft>
            </a:pPr>
            <a:r>
              <a:rPr lang="en-US" sz="1600" b="1" u="sng" dirty="0">
                <a:cs typeface="Arial" panose="020B0604020202020204" pitchFamily="34" charset="0"/>
              </a:rPr>
              <a:t>Places and ways to narrate your </a:t>
            </a:r>
            <a:r>
              <a:rPr lang="en-US" sz="1600" b="1" u="sng" dirty="0" smtClean="0">
                <a:cs typeface="Arial" panose="020B0604020202020204" pitchFamily="34" charset="0"/>
              </a:rPr>
              <a:t>experience</a:t>
            </a:r>
            <a:endParaRPr lang="en-US" sz="1600" dirty="0" smtClean="0">
              <a:cs typeface="Arial" panose="020B0604020202020204" pitchFamily="34" charset="0"/>
            </a:endParaRPr>
          </a:p>
          <a:p>
            <a:pPr>
              <a:spcAft>
                <a:spcPts val="1200"/>
              </a:spcAft>
            </a:pPr>
            <a:r>
              <a:rPr lang="en-US" sz="1600" b="1" dirty="0" smtClean="0">
                <a:cs typeface="Arial" panose="020B0604020202020204" pitchFamily="34" charset="0"/>
              </a:rPr>
              <a:t>Summary of Qualifications</a:t>
            </a:r>
          </a:p>
          <a:p>
            <a:pPr marL="742950" lvl="1" indent="-285750">
              <a:spcAft>
                <a:spcPts val="1200"/>
              </a:spcAft>
              <a:buFont typeface="Arial" panose="020B0604020202020204" pitchFamily="34" charset="0"/>
              <a:buChar char="•"/>
            </a:pPr>
            <a:r>
              <a:rPr lang="en-US" sz="1600" dirty="0" smtClean="0">
                <a:cs typeface="Arial" panose="020B0604020202020204" pitchFamily="34" charset="0"/>
              </a:rPr>
              <a:t>Commitment </a:t>
            </a:r>
            <a:r>
              <a:rPr lang="en-US" sz="1600" dirty="0">
                <a:cs typeface="Arial" panose="020B0604020202020204" pitchFamily="34" charset="0"/>
              </a:rPr>
              <a:t>to lower-income educational issues as evidenced by 15 years of progressively responsible non-profit leadership roles and public service. </a:t>
            </a:r>
            <a:endParaRPr lang="en-US" sz="1600" dirty="0" smtClean="0">
              <a:cs typeface="Arial" panose="020B0604020202020204" pitchFamily="34" charset="0"/>
            </a:endParaRPr>
          </a:p>
          <a:p>
            <a:pPr>
              <a:spcAft>
                <a:spcPts val="1200"/>
              </a:spcAft>
            </a:pPr>
            <a:r>
              <a:rPr lang="en-US" sz="1600" b="1" dirty="0" smtClean="0">
                <a:cs typeface="Arial" panose="020B0604020202020204" pitchFamily="34" charset="0"/>
              </a:rPr>
              <a:t>Way you describe your experience </a:t>
            </a:r>
          </a:p>
          <a:p>
            <a:pPr marL="742950" lvl="1" indent="-285750">
              <a:buFont typeface="Arial" panose="020B0604020202020204" pitchFamily="34" charset="0"/>
              <a:buChar char="•"/>
            </a:pPr>
            <a:r>
              <a:rPr lang="en-US" sz="1600" dirty="0" smtClean="0">
                <a:cs typeface="Arial" panose="020B0604020202020204" pitchFamily="34" charset="0"/>
              </a:rPr>
              <a:t>Ensure you’re relating your experience to the position you’re applying for: </a:t>
            </a:r>
          </a:p>
          <a:p>
            <a:pPr marL="1200150" lvl="2" indent="-285750">
              <a:buFont typeface="Wingdings" panose="05000000000000000000" pitchFamily="2" charset="2"/>
              <a:buChar char="Ø"/>
            </a:pPr>
            <a:r>
              <a:rPr lang="en-US" sz="1600" b="1" dirty="0" smtClean="0">
                <a:cs typeface="Arial" panose="020B0604020202020204" pitchFamily="34" charset="0"/>
              </a:rPr>
              <a:t>Teaching experience</a:t>
            </a:r>
            <a:r>
              <a:rPr lang="en-US" sz="1600" dirty="0" smtClean="0">
                <a:cs typeface="Arial" panose="020B0604020202020204" pitchFamily="34" charset="0"/>
              </a:rPr>
              <a:t>: Taught new science area to 50 6</a:t>
            </a:r>
            <a:r>
              <a:rPr lang="en-US" sz="1600" baseline="30000" dirty="0" smtClean="0">
                <a:cs typeface="Arial" panose="020B0604020202020204" pitchFamily="34" charset="0"/>
              </a:rPr>
              <a:t>th</a:t>
            </a:r>
            <a:r>
              <a:rPr lang="en-US" sz="1600" dirty="0" smtClean="0">
                <a:cs typeface="Arial" panose="020B0604020202020204" pitchFamily="34" charset="0"/>
              </a:rPr>
              <a:t> graders</a:t>
            </a:r>
          </a:p>
          <a:p>
            <a:pPr marL="1200150" lvl="2" indent="-285750">
              <a:buFont typeface="Wingdings" panose="05000000000000000000" pitchFamily="2" charset="2"/>
              <a:buChar char="Ø"/>
            </a:pPr>
            <a:r>
              <a:rPr lang="en-US" sz="1600" b="1" dirty="0" smtClean="0">
                <a:cs typeface="Arial" panose="020B0604020202020204" pitchFamily="34" charset="0"/>
              </a:rPr>
              <a:t>Research position relevance</a:t>
            </a:r>
            <a:r>
              <a:rPr lang="en-US" sz="1600" dirty="0" smtClean="0">
                <a:cs typeface="Arial" panose="020B0604020202020204" pitchFamily="34" charset="0"/>
              </a:rPr>
              <a:t>: Researched and developed new curriculum for new science area for 6</a:t>
            </a:r>
            <a:r>
              <a:rPr lang="en-US" sz="1600" baseline="30000" dirty="0" smtClean="0">
                <a:cs typeface="Arial" panose="020B0604020202020204" pitchFamily="34" charset="0"/>
              </a:rPr>
              <a:t>th</a:t>
            </a:r>
            <a:r>
              <a:rPr lang="en-US" sz="1600" dirty="0" smtClean="0">
                <a:cs typeface="Arial" panose="020B0604020202020204" pitchFamily="34" charset="0"/>
              </a:rPr>
              <a:t> grade level; evaluated student progress using xxx.</a:t>
            </a:r>
          </a:p>
          <a:p>
            <a:pPr>
              <a:spcAft>
                <a:spcPts val="1200"/>
              </a:spcAft>
            </a:pPr>
            <a:r>
              <a:rPr lang="en-US" sz="1600" b="1" dirty="0" smtClean="0">
                <a:cs typeface="Arial" panose="020B0604020202020204" pitchFamily="34" charset="0"/>
              </a:rPr>
              <a:t>Education </a:t>
            </a:r>
          </a:p>
          <a:p>
            <a:pPr marL="742950" lvl="1" indent="-285750">
              <a:spcAft>
                <a:spcPts val="1200"/>
              </a:spcAft>
              <a:buFont typeface="Arial" panose="020B0604020202020204" pitchFamily="34" charset="0"/>
              <a:buChar char="•"/>
            </a:pPr>
            <a:r>
              <a:rPr lang="en-US" sz="1600" dirty="0" smtClean="0">
                <a:cs typeface="Arial" panose="020B0604020202020204" pitchFamily="34" charset="0"/>
              </a:rPr>
              <a:t>1-5 </a:t>
            </a:r>
            <a:r>
              <a:rPr lang="en-US" sz="1600" dirty="0" err="1" smtClean="0">
                <a:cs typeface="Arial" panose="020B0604020202020204" pitchFamily="34" charset="0"/>
              </a:rPr>
              <a:t>yrs</a:t>
            </a:r>
            <a:r>
              <a:rPr lang="en-US" sz="1600" dirty="0" smtClean="0">
                <a:cs typeface="Arial" panose="020B0604020202020204" pitchFamily="34" charset="0"/>
              </a:rPr>
              <a:t> </a:t>
            </a:r>
            <a:r>
              <a:rPr lang="en-US" sz="1600" dirty="0" err="1" smtClean="0">
                <a:cs typeface="Arial" panose="020B0604020202020204" pitchFamily="34" charset="0"/>
              </a:rPr>
              <a:t>exp</a:t>
            </a:r>
            <a:r>
              <a:rPr lang="en-US" sz="1600" dirty="0" smtClean="0">
                <a:cs typeface="Arial" panose="020B0604020202020204" pitchFamily="34" charset="0"/>
              </a:rPr>
              <a:t>: first; mid-senior level: first or last </a:t>
            </a:r>
            <a:r>
              <a:rPr lang="en-US" sz="1600" dirty="0">
                <a:cs typeface="Arial" panose="020B0604020202020204" pitchFamily="34" charset="0"/>
              </a:rPr>
              <a:t>(</a:t>
            </a:r>
            <a:r>
              <a:rPr lang="en-US" sz="1600" dirty="0" smtClean="0">
                <a:cs typeface="Arial" panose="020B0604020202020204" pitchFamily="34" charset="0"/>
              </a:rPr>
              <a:t>strategic)</a:t>
            </a:r>
          </a:p>
          <a:p>
            <a:pPr>
              <a:spcAft>
                <a:spcPts val="1200"/>
              </a:spcAft>
            </a:pPr>
            <a:r>
              <a:rPr lang="en-US" sz="1600" b="1" dirty="0" smtClean="0">
                <a:cs typeface="Arial" panose="020B0604020202020204" pitchFamily="34" charset="0"/>
              </a:rPr>
              <a:t>Course work</a:t>
            </a:r>
          </a:p>
          <a:p>
            <a:pPr marL="742950" lvl="1" indent="-285750">
              <a:buFont typeface="Arial" panose="020B0604020202020204" pitchFamily="34" charset="0"/>
              <a:buChar char="•"/>
            </a:pPr>
            <a:r>
              <a:rPr lang="en-US" sz="1600" dirty="0" smtClean="0">
                <a:cs typeface="Arial" panose="020B0604020202020204" pitchFamily="34" charset="0"/>
              </a:rPr>
              <a:t>Within existing categories or under </a:t>
            </a:r>
            <a:r>
              <a:rPr lang="en-US" sz="1600" i="1" dirty="0" smtClean="0">
                <a:cs typeface="Arial" panose="020B0604020202020204" pitchFamily="34" charset="0"/>
              </a:rPr>
              <a:t>Project Experience: </a:t>
            </a:r>
          </a:p>
          <a:p>
            <a:pPr marL="1200150" lvl="2" indent="-285750">
              <a:buFont typeface="Wingdings" panose="05000000000000000000" pitchFamily="2" charset="2"/>
              <a:buChar char="Ø"/>
            </a:pPr>
            <a:r>
              <a:rPr lang="en-US" sz="1600" i="1" dirty="0" smtClean="0">
                <a:cs typeface="Arial" panose="020B0604020202020204" pitchFamily="34" charset="0"/>
              </a:rPr>
              <a:t>Name of Project, Name of Course, HGSE, &amp; What you did (in bullets)</a:t>
            </a:r>
          </a:p>
        </p:txBody>
      </p:sp>
    </p:spTree>
    <p:extLst>
      <p:ext uri="{BB962C8B-B14F-4D97-AF65-F5344CB8AC3E}">
        <p14:creationId xmlns:p14="http://schemas.microsoft.com/office/powerpoint/2010/main" val="653067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smtClean="0">
                <a:solidFill>
                  <a:srgbClr val="A51C30"/>
                </a:solidFill>
                <a:latin typeface="Arial" panose="020B0604020202020204" pitchFamily="34" charset="0"/>
                <a:cs typeface="Arial" panose="020B0604020202020204" pitchFamily="34" charset="0"/>
              </a:rPr>
              <a:t>Success and Scope of Work:</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Make Your Resume Stand Out </a:t>
            </a:r>
            <a:endParaRPr lang="en-US" sz="2800" dirty="0"/>
          </a:p>
        </p:txBody>
      </p:sp>
      <p:sp>
        <p:nvSpPr>
          <p:cNvPr id="4" name="TextBox 3"/>
          <p:cNvSpPr txBox="1"/>
          <p:nvPr/>
        </p:nvSpPr>
        <p:spPr>
          <a:xfrm>
            <a:off x="838201" y="1905000"/>
            <a:ext cx="7315200" cy="1384995"/>
          </a:xfrm>
          <a:prstGeom prst="rect">
            <a:avLst/>
          </a:prstGeom>
          <a:noFill/>
        </p:spPr>
        <p:txBody>
          <a:bodyPr wrap="square" rtlCol="0">
            <a:spAutoFit/>
          </a:bodyPr>
          <a:lstStyle/>
          <a:p>
            <a:r>
              <a:rPr lang="en-US" sz="1400" b="1" dirty="0" smtClean="0"/>
              <a:t>Summary of Qualifications: </a:t>
            </a:r>
            <a:r>
              <a:rPr lang="en-US" sz="1400" dirty="0" smtClean="0"/>
              <a:t>Commitment to lower-income educational issues as </a:t>
            </a:r>
            <a:r>
              <a:rPr lang="en-US" sz="1400" b="1" dirty="0" smtClean="0">
                <a:solidFill>
                  <a:srgbClr val="0070C0"/>
                </a:solidFill>
              </a:rPr>
              <a:t>evidenced by 15 years </a:t>
            </a:r>
            <a:r>
              <a:rPr lang="en-US" sz="1400" dirty="0" smtClean="0"/>
              <a:t>of progressively responsible non-profit leadership roles and public service. Initiated efforts to address these issues by </a:t>
            </a:r>
            <a:r>
              <a:rPr lang="en-US" sz="1400" b="1" dirty="0">
                <a:solidFill>
                  <a:srgbClr val="0070C0"/>
                </a:solidFill>
              </a:rPr>
              <a:t>running for public office, fundraising and providing leadership development </a:t>
            </a:r>
            <a:r>
              <a:rPr lang="en-US" sz="1400" dirty="0" smtClean="0"/>
              <a:t>and academic counseling to nearly </a:t>
            </a:r>
            <a:r>
              <a:rPr lang="en-US" sz="1400" b="1" dirty="0">
                <a:solidFill>
                  <a:srgbClr val="0070C0"/>
                </a:solidFill>
              </a:rPr>
              <a:t>2000</a:t>
            </a:r>
            <a:r>
              <a:rPr lang="en-US" sz="1400" dirty="0" smtClean="0"/>
              <a:t> underserved students. Managed alumni fundraising campaigns and events with </a:t>
            </a:r>
            <a:r>
              <a:rPr lang="en-US" sz="1400" b="1" dirty="0">
                <a:solidFill>
                  <a:srgbClr val="0070C0"/>
                </a:solidFill>
              </a:rPr>
              <a:t>53-70% participation</a:t>
            </a:r>
            <a:r>
              <a:rPr lang="en-US" sz="1400" b="1" dirty="0" smtClean="0"/>
              <a:t> </a:t>
            </a:r>
            <a:r>
              <a:rPr lang="en-US" sz="1400" dirty="0" smtClean="0"/>
              <a:t>rates. Experienced supervisor, managing budgets of over </a:t>
            </a:r>
            <a:r>
              <a:rPr lang="en-US" sz="1400" b="1" dirty="0">
                <a:solidFill>
                  <a:srgbClr val="0070C0"/>
                </a:solidFill>
              </a:rPr>
              <a:t>$3 million and 28 staff</a:t>
            </a:r>
            <a:r>
              <a:rPr lang="en-US" sz="1400" dirty="0" smtClean="0"/>
              <a:t>.</a:t>
            </a:r>
            <a:endParaRPr lang="en-US" sz="1400" dirty="0"/>
          </a:p>
        </p:txBody>
      </p:sp>
      <p:sp>
        <p:nvSpPr>
          <p:cNvPr id="6" name="Rectangle 5"/>
          <p:cNvSpPr/>
          <p:nvPr/>
        </p:nvSpPr>
        <p:spPr>
          <a:xfrm>
            <a:off x="838201" y="3429000"/>
            <a:ext cx="7215022" cy="3323987"/>
          </a:xfrm>
          <a:prstGeom prst="rect">
            <a:avLst/>
          </a:prstGeom>
        </p:spPr>
        <p:txBody>
          <a:bodyPr wrap="square">
            <a:spAutoFit/>
          </a:bodyPr>
          <a:lstStyle/>
          <a:p>
            <a:r>
              <a:rPr lang="en-US" sz="1400" b="1" dirty="0" smtClean="0"/>
              <a:t>Deputy Executive Director for Leadership Development</a:t>
            </a:r>
          </a:p>
          <a:p>
            <a:pPr marL="171450" indent="-171450">
              <a:buFont typeface="Arial" panose="020B0604020202020204" pitchFamily="34" charset="0"/>
              <a:buChar char="•"/>
            </a:pPr>
            <a:r>
              <a:rPr lang="en-US" sz="1400" dirty="0" smtClean="0"/>
              <a:t>Supervised </a:t>
            </a:r>
            <a:r>
              <a:rPr lang="en-US" sz="1400" dirty="0" smtClean="0">
                <a:solidFill>
                  <a:srgbClr val="0070C0"/>
                </a:solidFill>
              </a:rPr>
              <a:t>14 full-time staff members </a:t>
            </a:r>
            <a:r>
              <a:rPr lang="en-US" sz="1400" dirty="0" smtClean="0"/>
              <a:t>in delivering academic counseling, college guidance, public policy internship and employment to over 450 high school students</a:t>
            </a:r>
          </a:p>
          <a:p>
            <a:pPr marL="171450" indent="-171450">
              <a:buFont typeface="Arial" panose="020B0604020202020204" pitchFamily="34" charset="0"/>
              <a:buChar char="•"/>
            </a:pPr>
            <a:r>
              <a:rPr lang="en-US" sz="1400" dirty="0" smtClean="0"/>
              <a:t>Managed budget of over </a:t>
            </a:r>
            <a:r>
              <a:rPr lang="en-US" sz="1400" dirty="0" smtClean="0">
                <a:solidFill>
                  <a:srgbClr val="0070C0"/>
                </a:solidFill>
              </a:rPr>
              <a:t>$1.7 million </a:t>
            </a:r>
          </a:p>
          <a:p>
            <a:pPr marL="171450" indent="-171450">
              <a:buFont typeface="Arial" panose="020B0604020202020204" pitchFamily="34" charset="0"/>
              <a:buChar char="•"/>
            </a:pPr>
            <a:r>
              <a:rPr lang="en-US" sz="1400" dirty="0" smtClean="0"/>
              <a:t>Built relationships </a:t>
            </a:r>
            <a:r>
              <a:rPr lang="en-US" sz="1400" dirty="0" smtClean="0">
                <a:solidFill>
                  <a:srgbClr val="0070C0"/>
                </a:solidFill>
              </a:rPr>
              <a:t>with NYC independent school administrators </a:t>
            </a:r>
            <a:r>
              <a:rPr lang="en-US" sz="1400" dirty="0" smtClean="0"/>
              <a:t>to manage xxx</a:t>
            </a:r>
          </a:p>
          <a:p>
            <a:pPr marL="171450" indent="-171450">
              <a:buFont typeface="Arial" panose="020B0604020202020204" pitchFamily="34" charset="0"/>
              <a:buChar char="•"/>
            </a:pPr>
            <a:r>
              <a:rPr lang="en-US" sz="1400" dirty="0" smtClean="0"/>
              <a:t>Managed staff and teachers during </a:t>
            </a:r>
            <a:r>
              <a:rPr lang="en-US" sz="1400" dirty="0" smtClean="0">
                <a:solidFill>
                  <a:srgbClr val="0070C0"/>
                </a:solidFill>
              </a:rPr>
              <a:t>16 separate </a:t>
            </a:r>
            <a:r>
              <a:rPr lang="en-US" sz="1400" dirty="0" smtClean="0"/>
              <a:t>three-night / four-day leadership development retreats</a:t>
            </a:r>
          </a:p>
          <a:p>
            <a:pPr marL="171450" indent="-171450">
              <a:buFont typeface="Arial" panose="020B0604020202020204" pitchFamily="34" charset="0"/>
              <a:buChar char="•"/>
            </a:pPr>
            <a:r>
              <a:rPr lang="en-US" sz="1400" dirty="0" smtClean="0"/>
              <a:t>Developed and supervised planning of 11 week-long overnight college trips for 150 high school students</a:t>
            </a:r>
          </a:p>
          <a:p>
            <a:pPr marL="171450" indent="-171450">
              <a:buFont typeface="Arial" panose="020B0604020202020204" pitchFamily="34" charset="0"/>
              <a:buChar char="•"/>
            </a:pPr>
            <a:r>
              <a:rPr lang="en-US" sz="1400" dirty="0" smtClean="0"/>
              <a:t>Managed relationships with other nonprofit organizations to ensure that xxx</a:t>
            </a:r>
          </a:p>
          <a:p>
            <a:pPr marL="171450" indent="-171450">
              <a:buFont typeface="Arial" panose="020B0604020202020204" pitchFamily="34" charset="0"/>
              <a:buChar char="•"/>
            </a:pPr>
            <a:endParaRPr lang="en-US" sz="1400" dirty="0"/>
          </a:p>
          <a:p>
            <a:r>
              <a:rPr lang="en-US" sz="1400" b="1" dirty="0" smtClean="0"/>
              <a:t>Director of Leadership Development and College Guidance</a:t>
            </a:r>
          </a:p>
          <a:p>
            <a:pPr marL="171450" indent="-171450">
              <a:buFont typeface="Arial" panose="020B0604020202020204" pitchFamily="34" charset="0"/>
              <a:buChar char="•"/>
            </a:pPr>
            <a:r>
              <a:rPr lang="en-US" sz="1400" dirty="0" smtClean="0"/>
              <a:t>Managed staff of </a:t>
            </a:r>
            <a:r>
              <a:rPr lang="en-US" sz="1400" dirty="0" smtClean="0">
                <a:solidFill>
                  <a:srgbClr val="0070C0"/>
                </a:solidFill>
              </a:rPr>
              <a:t>8 full-time staff members</a:t>
            </a:r>
          </a:p>
          <a:p>
            <a:pPr marL="171450" indent="-171450">
              <a:buFont typeface="Arial" panose="020B0604020202020204" pitchFamily="34" charset="0"/>
              <a:buChar char="•"/>
            </a:pPr>
            <a:r>
              <a:rPr lang="en-US" sz="1400" dirty="0" smtClean="0"/>
              <a:t>Served as head guidance counselor for </a:t>
            </a:r>
            <a:r>
              <a:rPr lang="en-US" sz="1400" dirty="0" smtClean="0">
                <a:solidFill>
                  <a:srgbClr val="0070C0"/>
                </a:solidFill>
              </a:rPr>
              <a:t>140 high school seniors </a:t>
            </a:r>
            <a:r>
              <a:rPr lang="en-US" sz="1400" dirty="0" smtClean="0"/>
              <a:t>on college application process.</a:t>
            </a:r>
          </a:p>
          <a:p>
            <a:pPr algn="ctr"/>
            <a:endParaRPr lang="en-US" sz="1400" dirty="0"/>
          </a:p>
        </p:txBody>
      </p:sp>
    </p:spTree>
    <p:extLst>
      <p:ext uri="{BB962C8B-B14F-4D97-AF65-F5344CB8AC3E}">
        <p14:creationId xmlns:p14="http://schemas.microsoft.com/office/powerpoint/2010/main" val="1166557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814</Words>
  <Application>Microsoft Office PowerPoint</Application>
  <PresentationFormat>On-screen Show (4:3)</PresentationFormat>
  <Paragraphs>139</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ＭＳ Ｐゴシック</vt:lpstr>
      <vt:lpstr>Arial</vt:lpstr>
      <vt:lpstr>Calibri</vt:lpstr>
      <vt:lpstr>Wingdings</vt:lpstr>
      <vt:lpstr>Custom Design</vt:lpstr>
      <vt:lpstr>1_Custom Design</vt:lpstr>
      <vt:lpstr>2_Custom Design</vt:lpstr>
      <vt:lpstr>3_Custom Design</vt:lpstr>
      <vt:lpstr>PowerPoint Presentation</vt:lpstr>
      <vt:lpstr>  Resume Workshop</vt:lpstr>
      <vt:lpstr>PowerPoint Presentation</vt:lpstr>
      <vt:lpstr>PowerPoint Presentation</vt:lpstr>
      <vt:lpstr>Organizing Your Story: Focus Areas</vt:lpstr>
      <vt:lpstr>Organizing Your Story: Format</vt:lpstr>
      <vt:lpstr>Organizing Your Story: Format</vt:lpstr>
      <vt:lpstr>Organizing Your Story: Narrative</vt:lpstr>
      <vt:lpstr>Success and Scope of Work: Make Your Resume Stand Out </vt:lpstr>
      <vt:lpstr>General Tips</vt:lpstr>
      <vt:lpstr>PowerPoint Presentation</vt:lpstr>
      <vt:lpstr>PowerPoint Presentation</vt:lpstr>
    </vt:vector>
  </TitlesOfParts>
  <Company>HGSE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Rachel Gakenheimer</cp:lastModifiedBy>
  <cp:revision>56</cp:revision>
  <cp:lastPrinted>2016-10-27T18:12:52Z</cp:lastPrinted>
  <dcterms:created xsi:type="dcterms:W3CDTF">2014-10-16T13:33:18Z</dcterms:created>
  <dcterms:modified xsi:type="dcterms:W3CDTF">2017-04-28T17:17:42Z</dcterms:modified>
</cp:coreProperties>
</file>