
<file path=[Content_Types].xml><?xml version="1.0" encoding="utf-8"?>
<Types xmlns="http://schemas.openxmlformats.org/package/2006/content-types">
  <Default Extension="png" ContentType="image/png"/>
  <Default Extension="tmp"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3.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74" r:id="rId3"/>
    <p:sldMasterId id="2147483686" r:id="rId4"/>
  </p:sldMasterIdLst>
  <p:notesMasterIdLst>
    <p:notesMasterId r:id="rId17"/>
  </p:notesMasterIdLst>
  <p:sldIdLst>
    <p:sldId id="257" r:id="rId5"/>
    <p:sldId id="299" r:id="rId6"/>
    <p:sldId id="301" r:id="rId7"/>
    <p:sldId id="302" r:id="rId8"/>
    <p:sldId id="303" r:id="rId9"/>
    <p:sldId id="304" r:id="rId10"/>
    <p:sldId id="311" r:id="rId11"/>
    <p:sldId id="305" r:id="rId12"/>
    <p:sldId id="312" r:id="rId13"/>
    <p:sldId id="307" r:id="rId14"/>
    <p:sldId id="308" r:id="rId15"/>
    <p:sldId id="309" r:id="rId16"/>
  </p:sldIdLst>
  <p:sldSz cx="9144000" cy="6858000" type="screen4x3"/>
  <p:notesSz cx="6929438" cy="92868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0827" autoAdjust="0"/>
  </p:normalViewPr>
  <p:slideViewPr>
    <p:cSldViewPr>
      <p:cViewPr varScale="1">
        <p:scale>
          <a:sx n="64" d="100"/>
          <a:sy n="64" d="100"/>
        </p:scale>
        <p:origin x="1752"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2756" cy="464344"/>
          </a:xfrm>
          <a:prstGeom prst="rect">
            <a:avLst/>
          </a:prstGeom>
        </p:spPr>
        <p:txBody>
          <a:bodyPr vert="horz" lIns="92656" tIns="46328" rIns="92656" bIns="46328" rtlCol="0"/>
          <a:lstStyle>
            <a:lvl1pPr algn="l">
              <a:defRPr sz="1200"/>
            </a:lvl1pPr>
          </a:lstStyle>
          <a:p>
            <a:endParaRPr lang="en-US"/>
          </a:p>
        </p:txBody>
      </p:sp>
      <p:sp>
        <p:nvSpPr>
          <p:cNvPr id="3" name="Date Placeholder 2"/>
          <p:cNvSpPr>
            <a:spLocks noGrp="1"/>
          </p:cNvSpPr>
          <p:nvPr>
            <p:ph type="dt" idx="1"/>
          </p:nvPr>
        </p:nvSpPr>
        <p:spPr>
          <a:xfrm>
            <a:off x="3925078" y="0"/>
            <a:ext cx="3002756" cy="464344"/>
          </a:xfrm>
          <a:prstGeom prst="rect">
            <a:avLst/>
          </a:prstGeom>
        </p:spPr>
        <p:txBody>
          <a:bodyPr vert="horz" lIns="92656" tIns="46328" rIns="92656" bIns="46328" rtlCol="0"/>
          <a:lstStyle>
            <a:lvl1pPr algn="r">
              <a:defRPr sz="1200"/>
            </a:lvl1pPr>
          </a:lstStyle>
          <a:p>
            <a:fld id="{E6EBA9E4-D762-48ED-A8FD-DEA34FFEC9DF}" type="datetimeFigureOut">
              <a:rPr lang="en-US" smtClean="0"/>
              <a:t>4/13/2017</a:t>
            </a:fld>
            <a:endParaRPr lang="en-US"/>
          </a:p>
        </p:txBody>
      </p:sp>
      <p:sp>
        <p:nvSpPr>
          <p:cNvPr id="4" name="Slide Image Placeholder 3"/>
          <p:cNvSpPr>
            <a:spLocks noGrp="1" noRot="1" noChangeAspect="1"/>
          </p:cNvSpPr>
          <p:nvPr>
            <p:ph type="sldImg" idx="2"/>
          </p:nvPr>
        </p:nvSpPr>
        <p:spPr>
          <a:xfrm>
            <a:off x="1144588" y="696913"/>
            <a:ext cx="4641850" cy="3482975"/>
          </a:xfrm>
          <a:prstGeom prst="rect">
            <a:avLst/>
          </a:prstGeom>
          <a:noFill/>
          <a:ln w="12700">
            <a:solidFill>
              <a:prstClr val="black"/>
            </a:solidFill>
          </a:ln>
        </p:spPr>
        <p:txBody>
          <a:bodyPr vert="horz" lIns="92656" tIns="46328" rIns="92656" bIns="46328" rtlCol="0" anchor="ctr"/>
          <a:lstStyle/>
          <a:p>
            <a:endParaRPr lang="en-US"/>
          </a:p>
        </p:txBody>
      </p:sp>
      <p:sp>
        <p:nvSpPr>
          <p:cNvPr id="5" name="Notes Placeholder 4"/>
          <p:cNvSpPr>
            <a:spLocks noGrp="1"/>
          </p:cNvSpPr>
          <p:nvPr>
            <p:ph type="body" sz="quarter" idx="3"/>
          </p:nvPr>
        </p:nvSpPr>
        <p:spPr>
          <a:xfrm>
            <a:off x="692944" y="4411266"/>
            <a:ext cx="5543550" cy="4179094"/>
          </a:xfrm>
          <a:prstGeom prst="rect">
            <a:avLst/>
          </a:prstGeom>
        </p:spPr>
        <p:txBody>
          <a:bodyPr vert="horz" lIns="92656" tIns="46328" rIns="92656" bIns="46328"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0919"/>
            <a:ext cx="3002756" cy="464344"/>
          </a:xfrm>
          <a:prstGeom prst="rect">
            <a:avLst/>
          </a:prstGeom>
        </p:spPr>
        <p:txBody>
          <a:bodyPr vert="horz" lIns="92656" tIns="46328" rIns="92656" bIns="46328" rtlCol="0" anchor="b"/>
          <a:lstStyle>
            <a:lvl1pPr algn="l">
              <a:defRPr sz="1200"/>
            </a:lvl1pPr>
          </a:lstStyle>
          <a:p>
            <a:endParaRPr lang="en-US"/>
          </a:p>
        </p:txBody>
      </p:sp>
      <p:sp>
        <p:nvSpPr>
          <p:cNvPr id="7" name="Slide Number Placeholder 6"/>
          <p:cNvSpPr>
            <a:spLocks noGrp="1"/>
          </p:cNvSpPr>
          <p:nvPr>
            <p:ph type="sldNum" sz="quarter" idx="5"/>
          </p:nvPr>
        </p:nvSpPr>
        <p:spPr>
          <a:xfrm>
            <a:off x="3925078" y="8820919"/>
            <a:ext cx="3002756" cy="464344"/>
          </a:xfrm>
          <a:prstGeom prst="rect">
            <a:avLst/>
          </a:prstGeom>
        </p:spPr>
        <p:txBody>
          <a:bodyPr vert="horz" lIns="92656" tIns="46328" rIns="92656" bIns="46328" rtlCol="0" anchor="b"/>
          <a:lstStyle>
            <a:lvl1pPr algn="r">
              <a:defRPr sz="1200"/>
            </a:lvl1pPr>
          </a:lstStyle>
          <a:p>
            <a:fld id="{29D2EC5F-F467-4C88-9274-78A24D1EB577}" type="slidenum">
              <a:rPr lang="en-US" smtClean="0"/>
              <a:t>‹#›</a:t>
            </a:fld>
            <a:endParaRPr lang="en-US"/>
          </a:p>
        </p:txBody>
      </p:sp>
    </p:spTree>
    <p:extLst>
      <p:ext uri="{BB962C8B-B14F-4D97-AF65-F5344CB8AC3E}">
        <p14:creationId xmlns:p14="http://schemas.microsoft.com/office/powerpoint/2010/main" val="35845021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9D2EC5F-F467-4C88-9274-78A24D1EB577}" type="slidenum">
              <a:rPr lang="en-US" smtClean="0"/>
              <a:t>1</a:t>
            </a:fld>
            <a:endParaRPr lang="en-US"/>
          </a:p>
        </p:txBody>
      </p:sp>
    </p:spTree>
    <p:extLst>
      <p:ext uri="{BB962C8B-B14F-4D97-AF65-F5344CB8AC3E}">
        <p14:creationId xmlns:p14="http://schemas.microsoft.com/office/powerpoint/2010/main" val="5214178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Also, no curlicue fonts, text boxes, or</a:t>
            </a:r>
            <a:r>
              <a:rPr lang="en-US" baseline="0" dirty="0" smtClean="0"/>
              <a:t> other images as they can confuse the computer</a:t>
            </a:r>
          </a:p>
          <a:p>
            <a:r>
              <a:rPr lang="en-US" baseline="0" dirty="0" smtClean="0"/>
              <a:t>Yes add your contact info. You may choose to leave off your physical address </a:t>
            </a:r>
          </a:p>
          <a:p>
            <a:endParaRPr lang="en-US" baseline="0" dirty="0" smtClean="0"/>
          </a:p>
          <a:p>
            <a:r>
              <a:rPr lang="en-US" baseline="0" dirty="0" smtClean="0"/>
              <a:t>Resume etiquette: </a:t>
            </a:r>
          </a:p>
          <a:p>
            <a:r>
              <a:rPr lang="en-US" baseline="0" dirty="0" smtClean="0"/>
              <a:t>Print on one side of a page only with your name on each page</a:t>
            </a:r>
          </a:p>
          <a:p>
            <a:r>
              <a:rPr lang="en-US" baseline="0" dirty="0" smtClean="0"/>
              <a:t>Paper clip the pages together—do not staple</a:t>
            </a:r>
          </a:p>
          <a:p>
            <a:r>
              <a:rPr lang="en-US" baseline="0" dirty="0" smtClean="0"/>
              <a:t>Send in whatever format the employer requests, usually a Word doc. </a:t>
            </a:r>
            <a:endParaRPr lang="en-US" dirty="0"/>
          </a:p>
        </p:txBody>
      </p:sp>
      <p:sp>
        <p:nvSpPr>
          <p:cNvPr id="4" name="Slide Number Placeholder 3"/>
          <p:cNvSpPr>
            <a:spLocks noGrp="1"/>
          </p:cNvSpPr>
          <p:nvPr>
            <p:ph type="sldNum" sz="quarter" idx="10"/>
          </p:nvPr>
        </p:nvSpPr>
        <p:spPr/>
        <p:txBody>
          <a:bodyPr/>
          <a:lstStyle/>
          <a:p>
            <a:fld id="{29D2EC5F-F467-4C88-9274-78A24D1EB577}" type="slidenum">
              <a:rPr lang="en-US" smtClean="0"/>
              <a:t>10</a:t>
            </a:fld>
            <a:endParaRPr lang="en-US"/>
          </a:p>
        </p:txBody>
      </p:sp>
    </p:spTree>
    <p:extLst>
      <p:ext uri="{BB962C8B-B14F-4D97-AF65-F5344CB8AC3E}">
        <p14:creationId xmlns:p14="http://schemas.microsoft.com/office/powerpoint/2010/main" val="314321482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Use this as a guideline to work through your resume</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29D2EC5F-F467-4C88-9274-78A24D1EB577}" type="slidenum">
              <a:rPr lang="en-US" smtClean="0"/>
              <a:t>11</a:t>
            </a:fld>
            <a:endParaRPr lang="en-US"/>
          </a:p>
        </p:txBody>
      </p:sp>
    </p:spTree>
    <p:extLst>
      <p:ext uri="{BB962C8B-B14F-4D97-AF65-F5344CB8AC3E}">
        <p14:creationId xmlns:p14="http://schemas.microsoft.com/office/powerpoint/2010/main" val="63887169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9D2EC5F-F467-4C88-9274-78A24D1EB577}" type="slidenum">
              <a:rPr lang="en-US" smtClean="0"/>
              <a:t>12</a:t>
            </a:fld>
            <a:endParaRPr lang="en-US"/>
          </a:p>
        </p:txBody>
      </p:sp>
    </p:spTree>
    <p:extLst>
      <p:ext uri="{BB962C8B-B14F-4D97-AF65-F5344CB8AC3E}">
        <p14:creationId xmlns:p14="http://schemas.microsoft.com/office/powerpoint/2010/main" val="4147754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728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smtClean="0">
                <a:ea typeface="ＭＳ Ｐゴシック" pitchFamily="34" charset="-128"/>
              </a:rPr>
              <a:t>Welcome to this Resume</a:t>
            </a:r>
            <a:r>
              <a:rPr lang="en-US" baseline="0" dirty="0" smtClean="0">
                <a:ea typeface="ＭＳ Ｐゴシック" pitchFamily="34" charset="-128"/>
              </a:rPr>
              <a:t> Workshop. </a:t>
            </a:r>
            <a:br>
              <a:rPr lang="en-US" baseline="0" dirty="0" smtClean="0">
                <a:ea typeface="ＭＳ Ｐゴシック" pitchFamily="34" charset="-128"/>
              </a:rPr>
            </a:br>
            <a:r>
              <a:rPr lang="en-US" baseline="0" dirty="0" smtClean="0">
                <a:ea typeface="ＭＳ Ｐゴシック" pitchFamily="34" charset="-128"/>
              </a:rPr>
              <a:t>This will be a working session. We’ll start with a quick overview of the structure of a resume, I’ll take questions, and then we’ll get to work on individual resumes and Roger Dempsey and I will come around and answer any questions. </a:t>
            </a:r>
            <a:endParaRPr lang="en-US" dirty="0" smtClean="0">
              <a:ea typeface="ＭＳ Ｐゴシック" pitchFamily="34" charset="-128"/>
            </a:endParaRPr>
          </a:p>
        </p:txBody>
      </p:sp>
      <p:sp>
        <p:nvSpPr>
          <p:cNvPr id="9728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463331" eaLnBrk="0" hangingPunct="0">
              <a:defRPr>
                <a:solidFill>
                  <a:schemeClr val="tx1"/>
                </a:solidFill>
                <a:latin typeface="Arial" charset="0"/>
                <a:ea typeface="ＭＳ Ｐゴシック" pitchFamily="34" charset="-128"/>
              </a:defRPr>
            </a:lvl1pPr>
            <a:lvl2pPr marL="737549" indent="-283672" defTabSz="463331" eaLnBrk="0" hangingPunct="0">
              <a:defRPr>
                <a:solidFill>
                  <a:schemeClr val="tx1"/>
                </a:solidFill>
                <a:latin typeface="Arial" charset="0"/>
                <a:ea typeface="ＭＳ Ｐゴシック" pitchFamily="34" charset="-128"/>
              </a:defRPr>
            </a:lvl2pPr>
            <a:lvl3pPr marL="1134690" indent="-226938" defTabSz="463331" eaLnBrk="0" hangingPunct="0">
              <a:defRPr>
                <a:solidFill>
                  <a:schemeClr val="tx1"/>
                </a:solidFill>
                <a:latin typeface="Arial" charset="0"/>
                <a:ea typeface="ＭＳ Ｐゴシック" pitchFamily="34" charset="-128"/>
              </a:defRPr>
            </a:lvl3pPr>
            <a:lvl4pPr marL="1588567" indent="-226938" defTabSz="463331" eaLnBrk="0" hangingPunct="0">
              <a:defRPr>
                <a:solidFill>
                  <a:schemeClr val="tx1"/>
                </a:solidFill>
                <a:latin typeface="Arial" charset="0"/>
                <a:ea typeface="ＭＳ Ｐゴシック" pitchFamily="34" charset="-128"/>
              </a:defRPr>
            </a:lvl4pPr>
            <a:lvl5pPr marL="2042443" indent="-226938" defTabSz="463331" eaLnBrk="0" hangingPunct="0">
              <a:defRPr>
                <a:solidFill>
                  <a:schemeClr val="tx1"/>
                </a:solidFill>
                <a:latin typeface="Arial" charset="0"/>
                <a:ea typeface="ＭＳ Ｐゴシック" pitchFamily="34" charset="-128"/>
              </a:defRPr>
            </a:lvl5pPr>
            <a:lvl6pPr marL="2496319" indent="-226938" defTabSz="463331" eaLnBrk="0" fontAlgn="base" hangingPunct="0">
              <a:spcBef>
                <a:spcPct val="0"/>
              </a:spcBef>
              <a:spcAft>
                <a:spcPct val="0"/>
              </a:spcAft>
              <a:defRPr>
                <a:solidFill>
                  <a:schemeClr val="tx1"/>
                </a:solidFill>
                <a:latin typeface="Arial" charset="0"/>
                <a:ea typeface="ＭＳ Ｐゴシック" pitchFamily="34" charset="-128"/>
              </a:defRPr>
            </a:lvl6pPr>
            <a:lvl7pPr marL="2950195" indent="-226938" defTabSz="463331" eaLnBrk="0" fontAlgn="base" hangingPunct="0">
              <a:spcBef>
                <a:spcPct val="0"/>
              </a:spcBef>
              <a:spcAft>
                <a:spcPct val="0"/>
              </a:spcAft>
              <a:defRPr>
                <a:solidFill>
                  <a:schemeClr val="tx1"/>
                </a:solidFill>
                <a:latin typeface="Arial" charset="0"/>
                <a:ea typeface="ＭＳ Ｐゴシック" pitchFamily="34" charset="-128"/>
              </a:defRPr>
            </a:lvl7pPr>
            <a:lvl8pPr marL="3404071" indent="-226938" defTabSz="463331" eaLnBrk="0" fontAlgn="base" hangingPunct="0">
              <a:spcBef>
                <a:spcPct val="0"/>
              </a:spcBef>
              <a:spcAft>
                <a:spcPct val="0"/>
              </a:spcAft>
              <a:defRPr>
                <a:solidFill>
                  <a:schemeClr val="tx1"/>
                </a:solidFill>
                <a:latin typeface="Arial" charset="0"/>
                <a:ea typeface="ＭＳ Ｐゴシック" pitchFamily="34" charset="-128"/>
              </a:defRPr>
            </a:lvl8pPr>
            <a:lvl9pPr marL="3857947" indent="-226938" defTabSz="463331"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A1E5D429-D9F5-4160-8E78-FE92671D1E91}" type="slidenum">
              <a:rPr lang="en-US" smtClean="0">
                <a:solidFill>
                  <a:prstClr val="black"/>
                </a:solidFill>
                <a:latin typeface="Calibri" pitchFamily="34" charset="0"/>
              </a:rPr>
              <a:pPr eaLnBrk="1" hangingPunct="1"/>
              <a:t>2</a:t>
            </a:fld>
            <a:endParaRPr lang="en-US" dirty="0" smtClean="0">
              <a:solidFill>
                <a:prstClr val="black"/>
              </a:solidFill>
              <a:latin typeface="Calibri" pitchFamily="34" charset="0"/>
            </a:endParaRPr>
          </a:p>
        </p:txBody>
      </p:sp>
    </p:spTree>
    <p:extLst>
      <p:ext uri="{BB962C8B-B14F-4D97-AF65-F5344CB8AC3E}">
        <p14:creationId xmlns:p14="http://schemas.microsoft.com/office/powerpoint/2010/main" val="18467296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First thing I want to</a:t>
            </a:r>
            <a:r>
              <a:rPr lang="en-US" baseline="0" dirty="0" smtClean="0"/>
              <a:t> do is focus our attention on the purpose of a resume. </a:t>
            </a:r>
            <a:r>
              <a:rPr lang="en-US" dirty="0" smtClean="0"/>
              <a:t>What </a:t>
            </a:r>
            <a:r>
              <a:rPr lang="en-US" i="1" dirty="0" smtClean="0"/>
              <a:t>is</a:t>
            </a:r>
            <a:r>
              <a:rPr lang="en-US" dirty="0" smtClean="0"/>
              <a:t> the purpose of a resume?</a:t>
            </a:r>
            <a:r>
              <a:rPr lang="en-US" baseline="0" dirty="0" smtClean="0"/>
              <a:t> </a:t>
            </a:r>
            <a:r>
              <a:rPr lang="en-US" i="1" baseline="0" dirty="0" smtClean="0"/>
              <a:t>Hint: </a:t>
            </a:r>
            <a:r>
              <a:rPr lang="en-US" baseline="0" dirty="0" smtClean="0"/>
              <a:t>it’s not to get you a job. </a:t>
            </a:r>
          </a:p>
          <a:p>
            <a:r>
              <a:rPr lang="en-US" baseline="0" dirty="0" smtClean="0"/>
              <a:t>A: It’s to </a:t>
            </a:r>
            <a:r>
              <a:rPr lang="en-US" dirty="0" smtClean="0"/>
              <a:t>get you an </a:t>
            </a:r>
            <a:r>
              <a:rPr lang="en-US" i="1" dirty="0" smtClean="0"/>
              <a:t>interview</a:t>
            </a:r>
            <a:r>
              <a:rPr lang="en-US" dirty="0" smtClean="0"/>
              <a:t>.</a:t>
            </a:r>
          </a:p>
          <a:p>
            <a:endParaRPr lang="en-US" dirty="0" smtClean="0"/>
          </a:p>
          <a:p>
            <a:r>
              <a:rPr lang="en-US" dirty="0" smtClean="0"/>
              <a:t>Each positio</a:t>
            </a:r>
            <a:r>
              <a:rPr lang="en-US" baseline="0" dirty="0" smtClean="0"/>
              <a:t>n is likely to receive tens if not hundreds of applicants, so this process is designed to cull that list quickly. So</a:t>
            </a:r>
            <a:r>
              <a:rPr lang="en-US" dirty="0" smtClean="0"/>
              <a:t>,</a:t>
            </a:r>
            <a:r>
              <a:rPr lang="en-US" baseline="0" dirty="0" smtClean="0"/>
              <a:t> in addition to thinking about making an impact with your resume, you will want to keep the following process in mind.</a:t>
            </a:r>
          </a:p>
          <a:p>
            <a:endParaRPr lang="en-US" baseline="0" dirty="0" smtClean="0"/>
          </a:p>
          <a:p>
            <a:pPr marL="231640" indent="-231640">
              <a:buAutoNum type="arabicParenR"/>
            </a:pPr>
            <a:r>
              <a:rPr lang="en-US" baseline="0" dirty="0" smtClean="0"/>
              <a:t>A computer reads for keywords. Make sure they’re there! (Note: depending on how the organization has set up their system, the computer may or may not recognize words in lists, so make sure they are embedded in your bullets whenever possible. In addition, curlicue fonts, text boxes, and images can confuse the computer, so leave them out.</a:t>
            </a:r>
          </a:p>
          <a:p>
            <a:pPr marL="694921" lvl="1" indent="-231640">
              <a:buAutoNum type="arabicParenR"/>
            </a:pPr>
            <a:r>
              <a:rPr lang="en-US" baseline="0" dirty="0" smtClean="0"/>
              <a:t>If the computer does not find the keywords it’s looking for, your resume will end up in the black hole—no matter how compelling. If the computer does find the keywords, your resume will be forwarded to HR. </a:t>
            </a:r>
          </a:p>
          <a:p>
            <a:pPr marL="463281" lvl="1"/>
            <a:endParaRPr lang="en-US" baseline="0" dirty="0" smtClean="0"/>
          </a:p>
          <a:p>
            <a:pPr marL="231640" indent="-231640">
              <a:buAutoNum type="arabicParenR"/>
            </a:pPr>
            <a:r>
              <a:rPr lang="en-US" baseline="0" dirty="0" smtClean="0"/>
              <a:t>HR reviews for your interest in the position—</a:t>
            </a:r>
            <a:r>
              <a:rPr lang="en-US" i="1" baseline="0" dirty="0" smtClean="0"/>
              <a:t>for about 20 seconds</a:t>
            </a:r>
            <a:r>
              <a:rPr lang="en-US" baseline="0" dirty="0" smtClean="0"/>
              <a:t>. They will check for bolding, grouping (i.e., headings), organization (is your interest / narrative easily intelligible?) Keep in mind: He or she is likely to send about 10 resumes to the decision-maker, so they’re looking for ways to cull the list. Don’t give them any reason to toss your resume aside by overlooking typos, for example.</a:t>
            </a:r>
          </a:p>
          <a:p>
            <a:pPr marL="694921" lvl="1" indent="-231640">
              <a:buAutoNum type="arabicParenR"/>
            </a:pPr>
            <a:r>
              <a:rPr lang="en-US" baseline="0" dirty="0" smtClean="0"/>
              <a:t>If HR does not find your interest clearly articulated, your resume will end up in the black hole. If HR does find your interest clearly defined, you are likely to move on to the decision-maker.</a:t>
            </a:r>
          </a:p>
          <a:p>
            <a:pPr marL="463281" lvl="1"/>
            <a:endParaRPr lang="en-US" baseline="0" dirty="0" smtClean="0"/>
          </a:p>
          <a:p>
            <a:pPr marL="231640" indent="-231640">
              <a:buAutoNum type="arabicParenR"/>
            </a:pPr>
            <a:r>
              <a:rPr lang="en-US" baseline="0" dirty="0" smtClean="0"/>
              <a:t>The decision-maker looks for your depth and scope of experience (does it look like you can take on the position and succeed and benefit the organization and the team?). The decision-maker is likely to want to interview maybe 3 or 4 candidates, so, again, he or she is looking for ways to cut people out.</a:t>
            </a:r>
          </a:p>
          <a:p>
            <a:pPr marL="694921" lvl="1" indent="-231640">
              <a:buAutoNum type="arabicParenR"/>
            </a:pPr>
            <a:r>
              <a:rPr lang="en-US" baseline="0" dirty="0" smtClean="0"/>
              <a:t>If the DM is not able to ID relevant depth and scope of work and experience, your resume will end up in the black hole. If the DM is able to identify such experience, you may get an interview!</a:t>
            </a:r>
          </a:p>
          <a:p>
            <a:pPr marL="694921" lvl="1" indent="-231640">
              <a:buAutoNum type="arabicParenR"/>
            </a:pPr>
            <a:endParaRPr lang="en-US" baseline="0" dirty="0" smtClean="0"/>
          </a:p>
          <a:p>
            <a:pPr marL="463281" lvl="1"/>
            <a:r>
              <a:rPr lang="en-US" baseline="0" dirty="0" smtClean="0"/>
              <a:t>I say “may” because there are, of course, things that factor into the decision that we may not know about. So, we’re going to focus today on what we do know about. How can you find out about those nuanced factors that feed into decision-making? This is where your own research and informational interviews can be very helpful. But that’s a workshop for another day. In the meantime, feel free to come in for office hours to ask questions about those topics. </a:t>
            </a:r>
          </a:p>
        </p:txBody>
      </p:sp>
      <p:sp>
        <p:nvSpPr>
          <p:cNvPr id="4" name="Slide Number Placeholder 3"/>
          <p:cNvSpPr>
            <a:spLocks noGrp="1"/>
          </p:cNvSpPr>
          <p:nvPr>
            <p:ph type="sldNum" sz="quarter" idx="10"/>
          </p:nvPr>
        </p:nvSpPr>
        <p:spPr/>
        <p:txBody>
          <a:bodyPr/>
          <a:lstStyle/>
          <a:p>
            <a:fld id="{29D2EC5F-F467-4C88-9274-78A24D1EB577}" type="slidenum">
              <a:rPr lang="en-US" smtClean="0"/>
              <a:t>3</a:t>
            </a:fld>
            <a:endParaRPr lang="en-US"/>
          </a:p>
        </p:txBody>
      </p:sp>
    </p:spTree>
    <p:extLst>
      <p:ext uri="{BB962C8B-B14F-4D97-AF65-F5344CB8AC3E}">
        <p14:creationId xmlns:p14="http://schemas.microsoft.com/office/powerpoint/2010/main" val="17236161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There are various ways to approach the resume-building</a:t>
            </a:r>
            <a:r>
              <a:rPr lang="en-US" baseline="0" dirty="0" smtClean="0"/>
              <a:t> process.</a:t>
            </a:r>
          </a:p>
          <a:p>
            <a:r>
              <a:rPr lang="en-US" baseline="0" dirty="0" smtClean="0"/>
              <a:t>One thing to remember is that resumes are best when targeted to a particular job posting. So it can be useful to view the job description from different perspectives to see what angles you might take advantage of to position yourself. </a:t>
            </a:r>
          </a:p>
          <a:p>
            <a:endParaRPr lang="en-US" baseline="0" dirty="0" smtClean="0"/>
          </a:p>
          <a:p>
            <a:r>
              <a:rPr lang="en-US" baseline="0" dirty="0" smtClean="0"/>
              <a:t>One way to do this is by using a </a:t>
            </a:r>
            <a:r>
              <a:rPr lang="en-US" baseline="0" dirty="0" err="1" smtClean="0"/>
              <a:t>Wordle</a:t>
            </a:r>
            <a:r>
              <a:rPr lang="en-US" baseline="0" dirty="0" smtClean="0"/>
              <a:t> (wordle.com)—Has anyone used this?</a:t>
            </a:r>
            <a:endParaRPr lang="en-US" dirty="0" smtClean="0"/>
          </a:p>
          <a:p>
            <a:r>
              <a:rPr lang="en-US" dirty="0" smtClean="0"/>
              <a:t>Get a sense of your resumes relevance</a:t>
            </a:r>
            <a:r>
              <a:rPr lang="en-US" baseline="0" dirty="0" smtClean="0"/>
              <a:t> to a job description, by putting the text into a </a:t>
            </a:r>
            <a:r>
              <a:rPr lang="en-US" baseline="0" dirty="0" err="1" smtClean="0"/>
              <a:t>Wordle</a:t>
            </a:r>
            <a:r>
              <a:rPr lang="en-US" baseline="0" dirty="0" smtClean="0"/>
              <a:t> : http://ww12.wordle.com/</a:t>
            </a:r>
          </a:p>
          <a:p>
            <a:endParaRPr lang="en-US" dirty="0" smtClean="0"/>
          </a:p>
          <a:p>
            <a:r>
              <a:rPr lang="en-US" dirty="0" smtClean="0"/>
              <a:t>The more</a:t>
            </a:r>
            <a:r>
              <a:rPr lang="en-US" baseline="0" dirty="0" smtClean="0"/>
              <a:t> the word features in the description, the larger the font. </a:t>
            </a:r>
          </a:p>
          <a:p>
            <a:endParaRPr lang="en-US" baseline="0" dirty="0" smtClean="0"/>
          </a:p>
          <a:p>
            <a:r>
              <a:rPr lang="en-US" dirty="0" smtClean="0"/>
              <a:t>Use to inform your use of words</a:t>
            </a:r>
            <a:r>
              <a:rPr lang="en-US" baseline="0" dirty="0" smtClean="0"/>
              <a:t> in your resume—especially verbs and keywords. </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29D2EC5F-F467-4C88-9274-78A24D1EB577}" type="slidenum">
              <a:rPr lang="en-US" smtClean="0"/>
              <a:t>4</a:t>
            </a:fld>
            <a:endParaRPr lang="en-US"/>
          </a:p>
        </p:txBody>
      </p:sp>
    </p:spTree>
    <p:extLst>
      <p:ext uri="{BB962C8B-B14F-4D97-AF65-F5344CB8AC3E}">
        <p14:creationId xmlns:p14="http://schemas.microsoft.com/office/powerpoint/2010/main" val="14275490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 organize your story, a good place to start</a:t>
            </a:r>
            <a:r>
              <a:rPr lang="en-US" baseline="0" dirty="0" smtClean="0"/>
              <a:t> is by reviewing the job description. </a:t>
            </a:r>
          </a:p>
          <a:p>
            <a:endParaRPr lang="en-US" baseline="0" dirty="0" smtClean="0"/>
          </a:p>
          <a:p>
            <a:r>
              <a:rPr lang="en-US" baseline="0" dirty="0" smtClean="0"/>
              <a:t>Identify the key roles, functions and verbs the writer uses to describe the position. Highlight things you have in your experience as well as those that you will need to think more about how to match by leveraging other past experience. </a:t>
            </a:r>
          </a:p>
          <a:p>
            <a:endParaRPr lang="en-US" baseline="0" dirty="0" smtClean="0"/>
          </a:p>
          <a:p>
            <a:r>
              <a:rPr lang="en-US" baseline="0" dirty="0" smtClean="0"/>
              <a:t>However you do it, pull out themes and verbs to use to organize your resume. </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29D2EC5F-F467-4C88-9274-78A24D1EB577}" type="slidenum">
              <a:rPr lang="en-US" smtClean="0"/>
              <a:t>5</a:t>
            </a:fld>
            <a:endParaRPr lang="en-US"/>
          </a:p>
        </p:txBody>
      </p:sp>
    </p:spTree>
    <p:extLst>
      <p:ext uri="{BB962C8B-B14F-4D97-AF65-F5344CB8AC3E}">
        <p14:creationId xmlns:p14="http://schemas.microsoft.com/office/powerpoint/2010/main" val="28786011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You are most</a:t>
            </a:r>
            <a:r>
              <a:rPr lang="en-US" baseline="0" dirty="0" smtClean="0"/>
              <a:t> likely going to use a hybrid or reverse chronological format for your resume. </a:t>
            </a:r>
          </a:p>
          <a:p>
            <a:endParaRPr lang="en-US" baseline="0" dirty="0" smtClean="0"/>
          </a:p>
          <a:p>
            <a:r>
              <a:rPr lang="en-US" b="1" baseline="0" dirty="0" smtClean="0"/>
              <a:t>Hybrid</a:t>
            </a:r>
          </a:p>
          <a:p>
            <a:pPr marL="171450" indent="-171450">
              <a:buFont typeface="Arial" panose="020B0604020202020204" pitchFamily="34" charset="0"/>
              <a:buChar char="•"/>
            </a:pPr>
            <a:r>
              <a:rPr lang="en-US" baseline="0" dirty="0" smtClean="0"/>
              <a:t>Break down your history in categories</a:t>
            </a:r>
          </a:p>
          <a:p>
            <a:pPr marL="171450" indent="-171450">
              <a:buFont typeface="Arial" panose="020B0604020202020204" pitchFamily="34" charset="0"/>
              <a:buChar char="•"/>
            </a:pPr>
            <a:r>
              <a:rPr lang="en-US" baseline="0" dirty="0" smtClean="0"/>
              <a:t>it’s what you’ve done by skill category</a:t>
            </a:r>
          </a:p>
          <a:p>
            <a:pPr marL="171450" indent="-171450">
              <a:buFont typeface="Arial" panose="020B0604020202020204" pitchFamily="34" charset="0"/>
              <a:buChar char="•"/>
            </a:pPr>
            <a:r>
              <a:rPr lang="en-US" baseline="0" dirty="0" smtClean="0"/>
              <a:t>This format is useful if the new job is a blend of previous experience or you are transitioning to a new role/function/field</a:t>
            </a:r>
          </a:p>
          <a:p>
            <a:pPr marL="173730" indent="-173730">
              <a:buFont typeface="Wingdings"/>
              <a:buChar char="à"/>
            </a:pPr>
            <a:r>
              <a:rPr lang="en-US" baseline="0" dirty="0" smtClean="0"/>
              <a:t>(go back to previous slide – remember program development, proposal evaluation?—those). If those are categories that work for your work and experience history, you will use them, possibly in the order written or in the order of importance for you or your history.</a:t>
            </a:r>
          </a:p>
          <a:p>
            <a:endParaRPr lang="en-US" baseline="0" dirty="0" smtClean="0"/>
          </a:p>
          <a:p>
            <a:r>
              <a:rPr lang="en-US" dirty="0" smtClean="0"/>
              <a:t>Tip: even in Hybrid,</a:t>
            </a:r>
            <a:r>
              <a:rPr lang="en-US" baseline="0" dirty="0" smtClean="0"/>
              <a:t> within categories, you’ll use reverse chronological order too</a:t>
            </a:r>
            <a:endParaRPr lang="en-US" dirty="0"/>
          </a:p>
        </p:txBody>
      </p:sp>
      <p:sp>
        <p:nvSpPr>
          <p:cNvPr id="4" name="Slide Number Placeholder 3"/>
          <p:cNvSpPr>
            <a:spLocks noGrp="1"/>
          </p:cNvSpPr>
          <p:nvPr>
            <p:ph type="sldNum" sz="quarter" idx="10"/>
          </p:nvPr>
        </p:nvSpPr>
        <p:spPr/>
        <p:txBody>
          <a:bodyPr/>
          <a:lstStyle/>
          <a:p>
            <a:fld id="{29D2EC5F-F467-4C88-9274-78A24D1EB577}" type="slidenum">
              <a:rPr lang="en-US" smtClean="0"/>
              <a:t>6</a:t>
            </a:fld>
            <a:endParaRPr lang="en-US"/>
          </a:p>
        </p:txBody>
      </p:sp>
    </p:spTree>
    <p:extLst>
      <p:ext uri="{BB962C8B-B14F-4D97-AF65-F5344CB8AC3E}">
        <p14:creationId xmlns:p14="http://schemas.microsoft.com/office/powerpoint/2010/main" val="25172457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You are most</a:t>
            </a:r>
            <a:r>
              <a:rPr lang="en-US" baseline="0" dirty="0" smtClean="0"/>
              <a:t> likely going to use a hybrid or reverse chronological format for your resume. </a:t>
            </a:r>
          </a:p>
          <a:p>
            <a:pPr marL="0" indent="0">
              <a:buFont typeface="Wingdings"/>
              <a:buNone/>
            </a:pPr>
            <a:endParaRPr lang="en-US" baseline="0" dirty="0" smtClean="0"/>
          </a:p>
          <a:p>
            <a:r>
              <a:rPr lang="en-US" b="1" baseline="0" dirty="0" smtClean="0"/>
              <a:t>Reverse Chronological</a:t>
            </a:r>
          </a:p>
          <a:p>
            <a:pPr marL="171450" indent="-171450">
              <a:buFont typeface="Arial" panose="020B0604020202020204" pitchFamily="34" charset="0"/>
              <a:buChar char="•"/>
            </a:pPr>
            <a:r>
              <a:rPr lang="en-US" baseline="0" dirty="0" smtClean="0"/>
              <a:t>What you’ve done by position and date, most recent first</a:t>
            </a:r>
          </a:p>
          <a:p>
            <a:pPr marL="171450" indent="-171450">
              <a:buFont typeface="Arial" panose="020B0604020202020204" pitchFamily="34" charset="0"/>
              <a:buChar char="•"/>
            </a:pPr>
            <a:r>
              <a:rPr lang="en-US" baseline="0" dirty="0" smtClean="0"/>
              <a:t>If you’ve been heading towards this role for most if not all of your career and previous roles build towards this one</a:t>
            </a:r>
          </a:p>
          <a:p>
            <a:endParaRPr lang="en-US" baseline="0" dirty="0" smtClean="0"/>
          </a:p>
        </p:txBody>
      </p:sp>
      <p:sp>
        <p:nvSpPr>
          <p:cNvPr id="4" name="Slide Number Placeholder 3"/>
          <p:cNvSpPr>
            <a:spLocks noGrp="1"/>
          </p:cNvSpPr>
          <p:nvPr>
            <p:ph type="sldNum" sz="quarter" idx="10"/>
          </p:nvPr>
        </p:nvSpPr>
        <p:spPr/>
        <p:txBody>
          <a:bodyPr/>
          <a:lstStyle/>
          <a:p>
            <a:fld id="{29D2EC5F-F467-4C88-9274-78A24D1EB577}" type="slidenum">
              <a:rPr lang="en-US" smtClean="0"/>
              <a:t>7</a:t>
            </a:fld>
            <a:endParaRPr lang="en-US"/>
          </a:p>
        </p:txBody>
      </p:sp>
    </p:spTree>
    <p:extLst>
      <p:ext uri="{BB962C8B-B14F-4D97-AF65-F5344CB8AC3E}">
        <p14:creationId xmlns:p14="http://schemas.microsoft.com/office/powerpoint/2010/main" val="8038914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There are a few different places to narrate</a:t>
            </a:r>
            <a:r>
              <a:rPr lang="en-US" baseline="0" dirty="0" smtClean="0"/>
              <a:t> your story: Qualifications Summary, the way you describe your experience in bullets, and in your cover letter.</a:t>
            </a:r>
          </a:p>
          <a:p>
            <a:endParaRPr lang="en-US" baseline="0" dirty="0" smtClean="0"/>
          </a:p>
          <a:p>
            <a:r>
              <a:rPr lang="en-US" baseline="0" dirty="0" smtClean="0"/>
              <a:t>Your education can be part of your narrative too. If student with 1-5 years of experience or highlight that as key component in changing your career, you are likely to want to put your education first. </a:t>
            </a:r>
          </a:p>
          <a:p>
            <a:endParaRPr lang="en-US" baseline="0" dirty="0" smtClean="0"/>
          </a:p>
          <a:p>
            <a:r>
              <a:rPr lang="en-US" baseline="0" dirty="0" smtClean="0"/>
              <a:t>If you are mid-career or senior level, you may decide to put education first or last, depending. Even if you add it last, you might still add HGSE in the last line of your </a:t>
            </a:r>
            <a:r>
              <a:rPr lang="en-US" baseline="0" dirty="0" err="1" smtClean="0"/>
              <a:t>qual</a:t>
            </a:r>
            <a:r>
              <a:rPr lang="en-US" baseline="0" dirty="0" smtClean="0"/>
              <a:t> summary to address its part in your trajectory.</a:t>
            </a:r>
          </a:p>
          <a:p>
            <a:endParaRPr lang="en-US" baseline="0" dirty="0" smtClean="0"/>
          </a:p>
          <a:p>
            <a:r>
              <a:rPr lang="en-US" baseline="0" dirty="0" smtClean="0"/>
              <a:t>You can also add coursework:</a:t>
            </a:r>
          </a:p>
          <a:p>
            <a:r>
              <a:rPr lang="en-US" baseline="0" dirty="0" smtClean="0"/>
              <a:t>Under the skill area or under projects in this format:</a:t>
            </a:r>
          </a:p>
          <a:p>
            <a:pPr marL="173730" indent="-173730">
              <a:buFont typeface="Arial" panose="020B0604020202020204" pitchFamily="34" charset="0"/>
              <a:buChar char="•"/>
            </a:pPr>
            <a:r>
              <a:rPr lang="en-US" baseline="0" dirty="0" smtClean="0"/>
              <a:t>Name of project</a:t>
            </a:r>
          </a:p>
          <a:p>
            <a:pPr marL="173730" indent="-173730">
              <a:buFont typeface="Arial" panose="020B0604020202020204" pitchFamily="34" charset="0"/>
              <a:buChar char="•"/>
            </a:pPr>
            <a:r>
              <a:rPr lang="en-US" baseline="0" dirty="0" smtClean="0"/>
              <a:t>Name of course, HGSE</a:t>
            </a:r>
          </a:p>
          <a:p>
            <a:pPr marL="173730" indent="-173730">
              <a:buFont typeface="Arial" panose="020B0604020202020204" pitchFamily="34" charset="0"/>
              <a:buChar char="•"/>
            </a:pPr>
            <a:r>
              <a:rPr lang="en-US" baseline="0" dirty="0" smtClean="0"/>
              <a:t>What you did: </a:t>
            </a:r>
          </a:p>
          <a:p>
            <a:r>
              <a:rPr lang="en-US" baseline="0" dirty="0" smtClean="0"/>
              <a:t>	Analyzed</a:t>
            </a:r>
          </a:p>
          <a:p>
            <a:r>
              <a:rPr lang="en-US" baseline="0" dirty="0" smtClean="0"/>
              <a:t>	Completed</a:t>
            </a:r>
          </a:p>
          <a:p>
            <a:r>
              <a:rPr lang="en-US" baseline="0" dirty="0" smtClean="0"/>
              <a:t>	Presented </a:t>
            </a:r>
            <a:endParaRPr lang="en-US" dirty="0"/>
          </a:p>
        </p:txBody>
      </p:sp>
      <p:sp>
        <p:nvSpPr>
          <p:cNvPr id="4" name="Slide Number Placeholder 3"/>
          <p:cNvSpPr>
            <a:spLocks noGrp="1"/>
          </p:cNvSpPr>
          <p:nvPr>
            <p:ph type="sldNum" sz="quarter" idx="10"/>
          </p:nvPr>
        </p:nvSpPr>
        <p:spPr/>
        <p:txBody>
          <a:bodyPr/>
          <a:lstStyle/>
          <a:p>
            <a:fld id="{29D2EC5F-F467-4C88-9274-78A24D1EB577}" type="slidenum">
              <a:rPr lang="en-US" smtClean="0"/>
              <a:t>8</a:t>
            </a:fld>
            <a:endParaRPr lang="en-US"/>
          </a:p>
        </p:txBody>
      </p:sp>
    </p:spTree>
    <p:extLst>
      <p:ext uri="{BB962C8B-B14F-4D97-AF65-F5344CB8AC3E}">
        <p14:creationId xmlns:p14="http://schemas.microsoft.com/office/powerpoint/2010/main" val="6275562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decision-maker</a:t>
            </a:r>
            <a:r>
              <a:rPr lang="en-US" baseline="0" dirty="0" smtClean="0"/>
              <a:t> will use these categories to determine whether you appear to be a good fit for the position.</a:t>
            </a:r>
          </a:p>
          <a:p>
            <a:r>
              <a:rPr lang="en-US" baseline="0" dirty="0" smtClean="0"/>
              <a:t>Quantify your accomplishments and show your achievements:</a:t>
            </a:r>
          </a:p>
          <a:p>
            <a:pPr marL="173730" indent="-173730">
              <a:buFont typeface="Arial" panose="020B0604020202020204" pitchFamily="34" charset="0"/>
              <a:buChar char="•"/>
            </a:pPr>
            <a:r>
              <a:rPr lang="en-US" baseline="0" dirty="0" smtClean="0"/>
              <a:t>Use data whenever possible and useful</a:t>
            </a:r>
          </a:p>
          <a:p>
            <a:pPr marL="173730" indent="-173730">
              <a:buFont typeface="Arial" panose="020B0604020202020204" pitchFamily="34" charset="0"/>
              <a:buChar char="•"/>
            </a:pPr>
            <a:r>
              <a:rPr lang="en-US" baseline="0" dirty="0" smtClean="0"/>
              <a:t>Start bullets with strong verbs (e.g., good opportunity to use verbs in job description; also replace nonspecific verbs, like “assisted,” with specific verbs about</a:t>
            </a:r>
            <a:r>
              <a:rPr lang="en-US" b="1" i="1" baseline="0" dirty="0" smtClean="0"/>
              <a:t> how </a:t>
            </a:r>
            <a:r>
              <a:rPr lang="en-US" baseline="0" dirty="0" smtClean="0"/>
              <a:t>you assisted)</a:t>
            </a:r>
          </a:p>
        </p:txBody>
      </p:sp>
      <p:sp>
        <p:nvSpPr>
          <p:cNvPr id="4" name="Slide Number Placeholder 3"/>
          <p:cNvSpPr>
            <a:spLocks noGrp="1"/>
          </p:cNvSpPr>
          <p:nvPr>
            <p:ph type="sldNum" sz="quarter" idx="10"/>
          </p:nvPr>
        </p:nvSpPr>
        <p:spPr/>
        <p:txBody>
          <a:bodyPr/>
          <a:lstStyle/>
          <a:p>
            <a:fld id="{29D2EC5F-F467-4C88-9274-78A24D1EB577}" type="slidenum">
              <a:rPr lang="en-US" smtClean="0"/>
              <a:t>9</a:t>
            </a:fld>
            <a:endParaRPr lang="en-US"/>
          </a:p>
        </p:txBody>
      </p:sp>
    </p:spTree>
    <p:extLst>
      <p:ext uri="{BB962C8B-B14F-4D97-AF65-F5344CB8AC3E}">
        <p14:creationId xmlns:p14="http://schemas.microsoft.com/office/powerpoint/2010/main" val="37526878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18C6DE36-54FE-44F1-9151-E62E2625A763}" type="datetimeFigureOut">
              <a:rPr lang="en-US">
                <a:solidFill>
                  <a:prstClr val="black"/>
                </a:solidFill>
                <a:ea typeface="ＭＳ Ｐゴシック" pitchFamily="34" charset="-128"/>
              </a:rPr>
              <a:pPr defTabSz="457200" fontAlgn="base">
                <a:spcBef>
                  <a:spcPct val="0"/>
                </a:spcBef>
                <a:spcAft>
                  <a:spcPct val="0"/>
                </a:spcAft>
                <a:defRPr/>
              </a:pPr>
              <a:t>4/13/2017</a:t>
            </a:fld>
            <a:endParaRPr lang="en-US">
              <a:solidFill>
                <a:prstClr val="black"/>
              </a:solidFill>
              <a:ea typeface="ＭＳ Ｐゴシック" pitchFamily="34" charset="-128"/>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pPr>
              <a:defRPr/>
            </a:pPr>
            <a:fld id="{DA4C8AF6-E82E-4A9F-AD83-91275C5C2EEC}" type="slidenum">
              <a:rPr lang="en-US"/>
              <a:pPr>
                <a:defRPr/>
              </a:pPr>
              <a:t>‹#›</a:t>
            </a:fld>
            <a:endParaRPr lang="en-US"/>
          </a:p>
        </p:txBody>
      </p:sp>
    </p:spTree>
    <p:extLst>
      <p:ext uri="{BB962C8B-B14F-4D97-AF65-F5344CB8AC3E}">
        <p14:creationId xmlns:p14="http://schemas.microsoft.com/office/powerpoint/2010/main" val="2302878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39F852C9-DEAA-48D1-90B3-7557A9BD4F90}" type="datetimeFigureOut">
              <a:rPr lang="en-US">
                <a:solidFill>
                  <a:prstClr val="black"/>
                </a:solidFill>
                <a:ea typeface="ＭＳ Ｐゴシック" pitchFamily="34" charset="-128"/>
              </a:rPr>
              <a:pPr defTabSz="457200" fontAlgn="base">
                <a:spcBef>
                  <a:spcPct val="0"/>
                </a:spcBef>
                <a:spcAft>
                  <a:spcPct val="0"/>
                </a:spcAft>
                <a:defRPr/>
              </a:pPr>
              <a:t>4/13/2017</a:t>
            </a:fld>
            <a:endParaRPr lang="en-US">
              <a:solidFill>
                <a:prstClr val="black"/>
              </a:solidFill>
              <a:ea typeface="ＭＳ Ｐゴシック" pitchFamily="34" charset="-128"/>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pPr>
              <a:defRPr/>
            </a:pPr>
            <a:fld id="{CAA4B32F-365D-4A47-B147-C6DEAEC7E3BF}" type="slidenum">
              <a:rPr lang="en-US"/>
              <a:pPr>
                <a:defRPr/>
              </a:pPr>
              <a:t>‹#›</a:t>
            </a:fld>
            <a:endParaRPr lang="en-US"/>
          </a:p>
        </p:txBody>
      </p:sp>
    </p:spTree>
    <p:extLst>
      <p:ext uri="{BB962C8B-B14F-4D97-AF65-F5344CB8AC3E}">
        <p14:creationId xmlns:p14="http://schemas.microsoft.com/office/powerpoint/2010/main" val="18862635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896B1DBC-B691-46F8-ACE9-0328363DED2D}" type="datetimeFigureOut">
              <a:rPr lang="en-US">
                <a:solidFill>
                  <a:prstClr val="black"/>
                </a:solidFill>
                <a:ea typeface="ＭＳ Ｐゴシック" pitchFamily="34" charset="-128"/>
              </a:rPr>
              <a:pPr defTabSz="457200" fontAlgn="base">
                <a:spcBef>
                  <a:spcPct val="0"/>
                </a:spcBef>
                <a:spcAft>
                  <a:spcPct val="0"/>
                </a:spcAft>
                <a:defRPr/>
              </a:pPr>
              <a:t>4/13/2017</a:t>
            </a:fld>
            <a:endParaRPr lang="en-US">
              <a:solidFill>
                <a:prstClr val="black"/>
              </a:solidFill>
              <a:ea typeface="ＭＳ Ｐゴシック" pitchFamily="34" charset="-128"/>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pPr>
              <a:defRPr/>
            </a:pPr>
            <a:fld id="{8A49F355-E18F-4558-9AB9-8D922B638D49}" type="slidenum">
              <a:rPr lang="en-US"/>
              <a:pPr>
                <a:defRPr/>
              </a:pPr>
              <a:t>‹#›</a:t>
            </a:fld>
            <a:endParaRPr lang="en-US"/>
          </a:p>
        </p:txBody>
      </p:sp>
    </p:spTree>
    <p:extLst>
      <p:ext uri="{BB962C8B-B14F-4D97-AF65-F5344CB8AC3E}">
        <p14:creationId xmlns:p14="http://schemas.microsoft.com/office/powerpoint/2010/main" val="32686767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522195418"/>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18C6DE36-54FE-44F1-9151-E62E2625A763}" type="datetimeFigureOut">
              <a:rPr lang="en-US">
                <a:solidFill>
                  <a:prstClr val="black"/>
                </a:solidFill>
                <a:ea typeface="ＭＳ Ｐゴシック" pitchFamily="34" charset="-128"/>
              </a:rPr>
              <a:pPr defTabSz="457200" fontAlgn="base">
                <a:spcBef>
                  <a:spcPct val="0"/>
                </a:spcBef>
                <a:spcAft>
                  <a:spcPct val="0"/>
                </a:spcAft>
                <a:defRPr/>
              </a:pPr>
              <a:t>4/13/2017</a:t>
            </a:fld>
            <a:endParaRPr lang="en-US">
              <a:solidFill>
                <a:prstClr val="black"/>
              </a:solidFill>
              <a:ea typeface="ＭＳ Ｐゴシック" pitchFamily="34" charset="-128"/>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pPr>
              <a:defRPr/>
            </a:pPr>
            <a:fld id="{DA4C8AF6-E82E-4A9F-AD83-91275C5C2EEC}" type="slidenum">
              <a:rPr lang="en-US"/>
              <a:pPr>
                <a:defRPr/>
              </a:pPr>
              <a:t>‹#›</a:t>
            </a:fld>
            <a:endParaRPr lang="en-US"/>
          </a:p>
        </p:txBody>
      </p:sp>
    </p:spTree>
    <p:extLst>
      <p:ext uri="{BB962C8B-B14F-4D97-AF65-F5344CB8AC3E}">
        <p14:creationId xmlns:p14="http://schemas.microsoft.com/office/powerpoint/2010/main" val="16373986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6F1602D1-0B88-452F-8039-A98DC6F9740C}" type="datetimeFigureOut">
              <a:rPr lang="en-US">
                <a:solidFill>
                  <a:prstClr val="black"/>
                </a:solidFill>
                <a:ea typeface="ＭＳ Ｐゴシック" pitchFamily="34" charset="-128"/>
              </a:rPr>
              <a:pPr defTabSz="457200" fontAlgn="base">
                <a:spcBef>
                  <a:spcPct val="0"/>
                </a:spcBef>
                <a:spcAft>
                  <a:spcPct val="0"/>
                </a:spcAft>
                <a:defRPr/>
              </a:pPr>
              <a:t>4/13/2017</a:t>
            </a:fld>
            <a:endParaRPr lang="en-US">
              <a:solidFill>
                <a:prstClr val="black"/>
              </a:solidFill>
              <a:ea typeface="ＭＳ Ｐゴシック" pitchFamily="34" charset="-128"/>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pPr>
              <a:defRPr/>
            </a:pPr>
            <a:fld id="{3C8C53CA-837E-4024-B3C4-0162FC3AADFD}" type="slidenum">
              <a:rPr lang="en-US"/>
              <a:pPr>
                <a:defRPr/>
              </a:pPr>
              <a:t>‹#›</a:t>
            </a:fld>
            <a:endParaRPr lang="en-US"/>
          </a:p>
        </p:txBody>
      </p:sp>
    </p:spTree>
    <p:extLst>
      <p:ext uri="{BB962C8B-B14F-4D97-AF65-F5344CB8AC3E}">
        <p14:creationId xmlns:p14="http://schemas.microsoft.com/office/powerpoint/2010/main" val="32544123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E376DEEA-4D79-4BBF-9E17-A80DB82F627E}" type="datetimeFigureOut">
              <a:rPr lang="en-US">
                <a:solidFill>
                  <a:prstClr val="black"/>
                </a:solidFill>
                <a:ea typeface="ＭＳ Ｐゴシック" pitchFamily="34" charset="-128"/>
              </a:rPr>
              <a:pPr defTabSz="457200" fontAlgn="base">
                <a:spcBef>
                  <a:spcPct val="0"/>
                </a:spcBef>
                <a:spcAft>
                  <a:spcPct val="0"/>
                </a:spcAft>
                <a:defRPr/>
              </a:pPr>
              <a:t>4/13/2017</a:t>
            </a:fld>
            <a:endParaRPr lang="en-US">
              <a:solidFill>
                <a:prstClr val="black"/>
              </a:solidFill>
              <a:ea typeface="ＭＳ Ｐゴシック" pitchFamily="34" charset="-128"/>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pPr>
              <a:defRPr/>
            </a:pPr>
            <a:fld id="{9D166631-6ADA-444A-A3EE-7466B9D9C96C}" type="slidenum">
              <a:rPr lang="en-US"/>
              <a:pPr>
                <a:defRPr/>
              </a:pPr>
              <a:t>‹#›</a:t>
            </a:fld>
            <a:endParaRPr lang="en-US"/>
          </a:p>
        </p:txBody>
      </p:sp>
    </p:spTree>
    <p:extLst>
      <p:ext uri="{BB962C8B-B14F-4D97-AF65-F5344CB8AC3E}">
        <p14:creationId xmlns:p14="http://schemas.microsoft.com/office/powerpoint/2010/main" val="3650268869"/>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FD2637E4-3D9E-41FE-A7D6-9C5AE4C61F51}" type="datetimeFigureOut">
              <a:rPr lang="en-US">
                <a:solidFill>
                  <a:prstClr val="black"/>
                </a:solidFill>
                <a:ea typeface="ＭＳ Ｐゴシック" pitchFamily="34" charset="-128"/>
              </a:rPr>
              <a:pPr defTabSz="457200" fontAlgn="base">
                <a:spcBef>
                  <a:spcPct val="0"/>
                </a:spcBef>
                <a:spcAft>
                  <a:spcPct val="0"/>
                </a:spcAft>
                <a:defRPr/>
              </a:pPr>
              <a:t>4/13/2017</a:t>
            </a:fld>
            <a:endParaRPr lang="en-US">
              <a:solidFill>
                <a:prstClr val="black"/>
              </a:solidFill>
              <a:ea typeface="ＭＳ Ｐゴシック" pitchFamily="34" charset="-128"/>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7" name="Slide Number Placeholder 6"/>
          <p:cNvSpPr>
            <a:spLocks noGrp="1"/>
          </p:cNvSpPr>
          <p:nvPr>
            <p:ph type="sldNum" sz="quarter" idx="12"/>
          </p:nvPr>
        </p:nvSpPr>
        <p:spPr/>
        <p:txBody>
          <a:bodyPr/>
          <a:lstStyle>
            <a:lvl1pPr>
              <a:defRPr/>
            </a:lvl1pPr>
          </a:lstStyle>
          <a:p>
            <a:pPr>
              <a:defRPr/>
            </a:pPr>
            <a:fld id="{6AAB9D7D-472D-4183-A766-6BEA47F41375}" type="slidenum">
              <a:rPr lang="en-US"/>
              <a:pPr>
                <a:defRPr/>
              </a:pPr>
              <a:t>‹#›</a:t>
            </a:fld>
            <a:endParaRPr lang="en-US"/>
          </a:p>
        </p:txBody>
      </p:sp>
    </p:spTree>
    <p:extLst>
      <p:ext uri="{BB962C8B-B14F-4D97-AF65-F5344CB8AC3E}">
        <p14:creationId xmlns:p14="http://schemas.microsoft.com/office/powerpoint/2010/main" val="283789364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D52B64F4-343F-45C7-B963-F8F4E310BE5C}" type="datetimeFigureOut">
              <a:rPr lang="en-US">
                <a:solidFill>
                  <a:prstClr val="black"/>
                </a:solidFill>
                <a:ea typeface="ＭＳ Ｐゴシック" pitchFamily="34" charset="-128"/>
              </a:rPr>
              <a:pPr defTabSz="457200" fontAlgn="base">
                <a:spcBef>
                  <a:spcPct val="0"/>
                </a:spcBef>
                <a:spcAft>
                  <a:spcPct val="0"/>
                </a:spcAft>
                <a:defRPr/>
              </a:pPr>
              <a:t>4/13/2017</a:t>
            </a:fld>
            <a:endParaRPr lang="en-US">
              <a:solidFill>
                <a:prstClr val="black"/>
              </a:solidFill>
              <a:ea typeface="ＭＳ Ｐゴシック" pitchFamily="34" charset="-128"/>
            </a:endParaRPr>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9" name="Slide Number Placeholder 8"/>
          <p:cNvSpPr>
            <a:spLocks noGrp="1"/>
          </p:cNvSpPr>
          <p:nvPr>
            <p:ph type="sldNum" sz="quarter" idx="12"/>
          </p:nvPr>
        </p:nvSpPr>
        <p:spPr/>
        <p:txBody>
          <a:bodyPr/>
          <a:lstStyle>
            <a:lvl1pPr>
              <a:defRPr/>
            </a:lvl1pPr>
          </a:lstStyle>
          <a:p>
            <a:pPr>
              <a:defRPr/>
            </a:pPr>
            <a:fld id="{54D55AFF-0144-41DC-AD08-70AC52358F8D}" type="slidenum">
              <a:rPr lang="en-US"/>
              <a:pPr>
                <a:defRPr/>
              </a:pPr>
              <a:t>‹#›</a:t>
            </a:fld>
            <a:endParaRPr lang="en-US"/>
          </a:p>
        </p:txBody>
      </p:sp>
    </p:spTree>
    <p:extLst>
      <p:ext uri="{BB962C8B-B14F-4D97-AF65-F5344CB8AC3E}">
        <p14:creationId xmlns:p14="http://schemas.microsoft.com/office/powerpoint/2010/main" val="32234285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00A8376F-E6FC-4630-B440-4B84E3B01145}" type="datetimeFigureOut">
              <a:rPr lang="en-US">
                <a:solidFill>
                  <a:prstClr val="black"/>
                </a:solidFill>
                <a:ea typeface="ＭＳ Ｐゴシック" pitchFamily="34" charset="-128"/>
              </a:rPr>
              <a:pPr defTabSz="457200" fontAlgn="base">
                <a:spcBef>
                  <a:spcPct val="0"/>
                </a:spcBef>
                <a:spcAft>
                  <a:spcPct val="0"/>
                </a:spcAft>
                <a:defRPr/>
              </a:pPr>
              <a:t>4/13/2017</a:t>
            </a:fld>
            <a:endParaRPr lang="en-US">
              <a:solidFill>
                <a:prstClr val="black"/>
              </a:solidFill>
              <a:ea typeface="ＭＳ Ｐゴシック" pitchFamily="34" charset="-128"/>
            </a:endParaRPr>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5" name="Slide Number Placeholder 4"/>
          <p:cNvSpPr>
            <a:spLocks noGrp="1"/>
          </p:cNvSpPr>
          <p:nvPr>
            <p:ph type="sldNum" sz="quarter" idx="12"/>
          </p:nvPr>
        </p:nvSpPr>
        <p:spPr/>
        <p:txBody>
          <a:bodyPr/>
          <a:lstStyle>
            <a:lvl1pPr>
              <a:defRPr/>
            </a:lvl1pPr>
          </a:lstStyle>
          <a:p>
            <a:pPr>
              <a:defRPr/>
            </a:pPr>
            <a:fld id="{9D6D6664-947A-4002-963E-CF4EC0A38AE7}" type="slidenum">
              <a:rPr lang="en-US"/>
              <a:pPr>
                <a:defRPr/>
              </a:pPr>
              <a:t>‹#›</a:t>
            </a:fld>
            <a:endParaRPr lang="en-US"/>
          </a:p>
        </p:txBody>
      </p:sp>
    </p:spTree>
    <p:extLst>
      <p:ext uri="{BB962C8B-B14F-4D97-AF65-F5344CB8AC3E}">
        <p14:creationId xmlns:p14="http://schemas.microsoft.com/office/powerpoint/2010/main" val="48086245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BCE6517E-0760-4780-8729-9ACBE33C1D43}" type="datetimeFigureOut">
              <a:rPr lang="en-US">
                <a:solidFill>
                  <a:prstClr val="black"/>
                </a:solidFill>
                <a:ea typeface="ＭＳ Ｐゴシック" pitchFamily="34" charset="-128"/>
              </a:rPr>
              <a:pPr defTabSz="457200" fontAlgn="base">
                <a:spcBef>
                  <a:spcPct val="0"/>
                </a:spcBef>
                <a:spcAft>
                  <a:spcPct val="0"/>
                </a:spcAft>
                <a:defRPr/>
              </a:pPr>
              <a:t>4/13/2017</a:t>
            </a:fld>
            <a:endParaRPr lang="en-US">
              <a:solidFill>
                <a:prstClr val="black"/>
              </a:solidFill>
              <a:ea typeface="ＭＳ Ｐゴシック" pitchFamily="34" charset="-128"/>
            </a:endParaRPr>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4" name="Slide Number Placeholder 3"/>
          <p:cNvSpPr>
            <a:spLocks noGrp="1"/>
          </p:cNvSpPr>
          <p:nvPr>
            <p:ph type="sldNum" sz="quarter" idx="12"/>
          </p:nvPr>
        </p:nvSpPr>
        <p:spPr/>
        <p:txBody>
          <a:bodyPr/>
          <a:lstStyle>
            <a:lvl1pPr>
              <a:defRPr/>
            </a:lvl1pPr>
          </a:lstStyle>
          <a:p>
            <a:pPr>
              <a:defRPr/>
            </a:pPr>
            <a:fld id="{4A9146BB-0977-4D78-9B6D-95EE49580191}" type="slidenum">
              <a:rPr lang="en-US"/>
              <a:pPr>
                <a:defRPr/>
              </a:pPr>
              <a:t>‹#›</a:t>
            </a:fld>
            <a:endParaRPr lang="en-US"/>
          </a:p>
        </p:txBody>
      </p:sp>
    </p:spTree>
    <p:extLst>
      <p:ext uri="{BB962C8B-B14F-4D97-AF65-F5344CB8AC3E}">
        <p14:creationId xmlns:p14="http://schemas.microsoft.com/office/powerpoint/2010/main" val="2365434969"/>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6F1602D1-0B88-452F-8039-A98DC6F9740C}" type="datetimeFigureOut">
              <a:rPr lang="en-US">
                <a:solidFill>
                  <a:prstClr val="black"/>
                </a:solidFill>
                <a:ea typeface="ＭＳ Ｐゴシック" pitchFamily="34" charset="-128"/>
              </a:rPr>
              <a:pPr defTabSz="457200" fontAlgn="base">
                <a:spcBef>
                  <a:spcPct val="0"/>
                </a:spcBef>
                <a:spcAft>
                  <a:spcPct val="0"/>
                </a:spcAft>
                <a:defRPr/>
              </a:pPr>
              <a:t>4/13/2017</a:t>
            </a:fld>
            <a:endParaRPr lang="en-US">
              <a:solidFill>
                <a:prstClr val="black"/>
              </a:solidFill>
              <a:ea typeface="ＭＳ Ｐゴシック" pitchFamily="34" charset="-128"/>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pPr>
              <a:defRPr/>
            </a:pPr>
            <a:fld id="{3C8C53CA-837E-4024-B3C4-0162FC3AADFD}" type="slidenum">
              <a:rPr lang="en-US"/>
              <a:pPr>
                <a:defRPr/>
              </a:pPr>
              <a:t>‹#›</a:t>
            </a:fld>
            <a:endParaRPr lang="en-US"/>
          </a:p>
        </p:txBody>
      </p:sp>
    </p:spTree>
    <p:extLst>
      <p:ext uri="{BB962C8B-B14F-4D97-AF65-F5344CB8AC3E}">
        <p14:creationId xmlns:p14="http://schemas.microsoft.com/office/powerpoint/2010/main" val="425620706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DF02CED4-BB1D-422F-BF06-F997714B0F5B}" type="datetimeFigureOut">
              <a:rPr lang="en-US">
                <a:solidFill>
                  <a:prstClr val="black"/>
                </a:solidFill>
                <a:ea typeface="ＭＳ Ｐゴシック" pitchFamily="34" charset="-128"/>
              </a:rPr>
              <a:pPr defTabSz="457200" fontAlgn="base">
                <a:spcBef>
                  <a:spcPct val="0"/>
                </a:spcBef>
                <a:spcAft>
                  <a:spcPct val="0"/>
                </a:spcAft>
                <a:defRPr/>
              </a:pPr>
              <a:t>4/13/2017</a:t>
            </a:fld>
            <a:endParaRPr lang="en-US">
              <a:solidFill>
                <a:prstClr val="black"/>
              </a:solidFill>
              <a:ea typeface="ＭＳ Ｐゴシック" pitchFamily="34" charset="-128"/>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7" name="Slide Number Placeholder 6"/>
          <p:cNvSpPr>
            <a:spLocks noGrp="1"/>
          </p:cNvSpPr>
          <p:nvPr>
            <p:ph type="sldNum" sz="quarter" idx="12"/>
          </p:nvPr>
        </p:nvSpPr>
        <p:spPr/>
        <p:txBody>
          <a:bodyPr/>
          <a:lstStyle>
            <a:lvl1pPr>
              <a:defRPr/>
            </a:lvl1pPr>
          </a:lstStyle>
          <a:p>
            <a:pPr>
              <a:defRPr/>
            </a:pPr>
            <a:fld id="{DF87095D-7BAB-4029-BA6B-14C5F1227DF0}" type="slidenum">
              <a:rPr lang="en-US"/>
              <a:pPr>
                <a:defRPr/>
              </a:pPr>
              <a:t>‹#›</a:t>
            </a:fld>
            <a:endParaRPr lang="en-US"/>
          </a:p>
        </p:txBody>
      </p:sp>
    </p:spTree>
    <p:extLst>
      <p:ext uri="{BB962C8B-B14F-4D97-AF65-F5344CB8AC3E}">
        <p14:creationId xmlns:p14="http://schemas.microsoft.com/office/powerpoint/2010/main" val="302517639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3316DB71-0EBE-4527-AF8C-639BB2AFA480}" type="datetimeFigureOut">
              <a:rPr lang="en-US">
                <a:solidFill>
                  <a:prstClr val="black"/>
                </a:solidFill>
                <a:ea typeface="ＭＳ Ｐゴシック" pitchFamily="34" charset="-128"/>
              </a:rPr>
              <a:pPr defTabSz="457200" fontAlgn="base">
                <a:spcBef>
                  <a:spcPct val="0"/>
                </a:spcBef>
                <a:spcAft>
                  <a:spcPct val="0"/>
                </a:spcAft>
                <a:defRPr/>
              </a:pPr>
              <a:t>4/13/2017</a:t>
            </a:fld>
            <a:endParaRPr lang="en-US">
              <a:solidFill>
                <a:prstClr val="black"/>
              </a:solidFill>
              <a:ea typeface="ＭＳ Ｐゴシック" pitchFamily="34" charset="-128"/>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7" name="Slide Number Placeholder 6"/>
          <p:cNvSpPr>
            <a:spLocks noGrp="1"/>
          </p:cNvSpPr>
          <p:nvPr>
            <p:ph type="sldNum" sz="quarter" idx="12"/>
          </p:nvPr>
        </p:nvSpPr>
        <p:spPr/>
        <p:txBody>
          <a:bodyPr/>
          <a:lstStyle>
            <a:lvl1pPr>
              <a:defRPr/>
            </a:lvl1pPr>
          </a:lstStyle>
          <a:p>
            <a:pPr>
              <a:defRPr/>
            </a:pPr>
            <a:fld id="{30091349-B602-44C3-8D5B-0D4072A115C1}" type="slidenum">
              <a:rPr lang="en-US"/>
              <a:pPr>
                <a:defRPr/>
              </a:pPr>
              <a:t>‹#›</a:t>
            </a:fld>
            <a:endParaRPr lang="en-US"/>
          </a:p>
        </p:txBody>
      </p:sp>
    </p:spTree>
    <p:extLst>
      <p:ext uri="{BB962C8B-B14F-4D97-AF65-F5344CB8AC3E}">
        <p14:creationId xmlns:p14="http://schemas.microsoft.com/office/powerpoint/2010/main" val="307613415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39F852C9-DEAA-48D1-90B3-7557A9BD4F90}" type="datetimeFigureOut">
              <a:rPr lang="en-US">
                <a:solidFill>
                  <a:prstClr val="black"/>
                </a:solidFill>
                <a:ea typeface="ＭＳ Ｐゴシック" pitchFamily="34" charset="-128"/>
              </a:rPr>
              <a:pPr defTabSz="457200" fontAlgn="base">
                <a:spcBef>
                  <a:spcPct val="0"/>
                </a:spcBef>
                <a:spcAft>
                  <a:spcPct val="0"/>
                </a:spcAft>
                <a:defRPr/>
              </a:pPr>
              <a:t>4/13/2017</a:t>
            </a:fld>
            <a:endParaRPr lang="en-US">
              <a:solidFill>
                <a:prstClr val="black"/>
              </a:solidFill>
              <a:ea typeface="ＭＳ Ｐゴシック" pitchFamily="34" charset="-128"/>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pPr>
              <a:defRPr/>
            </a:pPr>
            <a:fld id="{CAA4B32F-365D-4A47-B147-C6DEAEC7E3BF}" type="slidenum">
              <a:rPr lang="en-US"/>
              <a:pPr>
                <a:defRPr/>
              </a:pPr>
              <a:t>‹#›</a:t>
            </a:fld>
            <a:endParaRPr lang="en-US"/>
          </a:p>
        </p:txBody>
      </p:sp>
    </p:spTree>
    <p:extLst>
      <p:ext uri="{BB962C8B-B14F-4D97-AF65-F5344CB8AC3E}">
        <p14:creationId xmlns:p14="http://schemas.microsoft.com/office/powerpoint/2010/main" val="206457375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896B1DBC-B691-46F8-ACE9-0328363DED2D}" type="datetimeFigureOut">
              <a:rPr lang="en-US">
                <a:solidFill>
                  <a:prstClr val="black"/>
                </a:solidFill>
                <a:ea typeface="ＭＳ Ｐゴシック" pitchFamily="34" charset="-128"/>
              </a:rPr>
              <a:pPr defTabSz="457200" fontAlgn="base">
                <a:spcBef>
                  <a:spcPct val="0"/>
                </a:spcBef>
                <a:spcAft>
                  <a:spcPct val="0"/>
                </a:spcAft>
                <a:defRPr/>
              </a:pPr>
              <a:t>4/13/2017</a:t>
            </a:fld>
            <a:endParaRPr lang="en-US">
              <a:solidFill>
                <a:prstClr val="black"/>
              </a:solidFill>
              <a:ea typeface="ＭＳ Ｐゴシック" pitchFamily="34" charset="-128"/>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pPr>
              <a:defRPr/>
            </a:pPr>
            <a:fld id="{8A49F355-E18F-4558-9AB9-8D922B638D49}" type="slidenum">
              <a:rPr lang="en-US"/>
              <a:pPr>
                <a:defRPr/>
              </a:pPr>
              <a:t>‹#›</a:t>
            </a:fld>
            <a:endParaRPr lang="en-US"/>
          </a:p>
        </p:txBody>
      </p:sp>
    </p:spTree>
    <p:extLst>
      <p:ext uri="{BB962C8B-B14F-4D97-AF65-F5344CB8AC3E}">
        <p14:creationId xmlns:p14="http://schemas.microsoft.com/office/powerpoint/2010/main" val="298293837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18C6DE36-54FE-44F1-9151-E62E2625A763}" type="datetimeFigureOut">
              <a:rPr lang="en-US">
                <a:solidFill>
                  <a:prstClr val="black"/>
                </a:solidFill>
                <a:ea typeface="ＭＳ Ｐゴシック" pitchFamily="34" charset="-128"/>
              </a:rPr>
              <a:pPr defTabSz="457200" fontAlgn="base">
                <a:spcBef>
                  <a:spcPct val="0"/>
                </a:spcBef>
                <a:spcAft>
                  <a:spcPct val="0"/>
                </a:spcAft>
                <a:defRPr/>
              </a:pPr>
              <a:t>4/13/2017</a:t>
            </a:fld>
            <a:endParaRPr lang="en-US">
              <a:solidFill>
                <a:prstClr val="black"/>
              </a:solidFill>
              <a:ea typeface="ＭＳ Ｐゴシック" pitchFamily="34" charset="-128"/>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pPr>
              <a:defRPr/>
            </a:pPr>
            <a:fld id="{DA4C8AF6-E82E-4A9F-AD83-91275C5C2EEC}" type="slidenum">
              <a:rPr lang="en-US"/>
              <a:pPr>
                <a:defRPr/>
              </a:pPr>
              <a:t>‹#›</a:t>
            </a:fld>
            <a:endParaRPr lang="en-US"/>
          </a:p>
        </p:txBody>
      </p:sp>
    </p:spTree>
    <p:extLst>
      <p:ext uri="{BB962C8B-B14F-4D97-AF65-F5344CB8AC3E}">
        <p14:creationId xmlns:p14="http://schemas.microsoft.com/office/powerpoint/2010/main" val="175152345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6F1602D1-0B88-452F-8039-A98DC6F9740C}" type="datetimeFigureOut">
              <a:rPr lang="en-US">
                <a:solidFill>
                  <a:prstClr val="black"/>
                </a:solidFill>
                <a:ea typeface="ＭＳ Ｐゴシック" pitchFamily="34" charset="-128"/>
              </a:rPr>
              <a:pPr defTabSz="457200" fontAlgn="base">
                <a:spcBef>
                  <a:spcPct val="0"/>
                </a:spcBef>
                <a:spcAft>
                  <a:spcPct val="0"/>
                </a:spcAft>
                <a:defRPr/>
              </a:pPr>
              <a:t>4/13/2017</a:t>
            </a:fld>
            <a:endParaRPr lang="en-US">
              <a:solidFill>
                <a:prstClr val="black"/>
              </a:solidFill>
              <a:ea typeface="ＭＳ Ｐゴシック" pitchFamily="34" charset="-128"/>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pPr>
              <a:defRPr/>
            </a:pPr>
            <a:fld id="{3C8C53CA-837E-4024-B3C4-0162FC3AADFD}" type="slidenum">
              <a:rPr lang="en-US"/>
              <a:pPr>
                <a:defRPr/>
              </a:pPr>
              <a:t>‹#›</a:t>
            </a:fld>
            <a:endParaRPr lang="en-US"/>
          </a:p>
        </p:txBody>
      </p:sp>
    </p:spTree>
    <p:extLst>
      <p:ext uri="{BB962C8B-B14F-4D97-AF65-F5344CB8AC3E}">
        <p14:creationId xmlns:p14="http://schemas.microsoft.com/office/powerpoint/2010/main" val="191002453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E376DEEA-4D79-4BBF-9E17-A80DB82F627E}" type="datetimeFigureOut">
              <a:rPr lang="en-US">
                <a:solidFill>
                  <a:prstClr val="black"/>
                </a:solidFill>
                <a:ea typeface="ＭＳ Ｐゴシック" pitchFamily="34" charset="-128"/>
              </a:rPr>
              <a:pPr defTabSz="457200" fontAlgn="base">
                <a:spcBef>
                  <a:spcPct val="0"/>
                </a:spcBef>
                <a:spcAft>
                  <a:spcPct val="0"/>
                </a:spcAft>
                <a:defRPr/>
              </a:pPr>
              <a:t>4/13/2017</a:t>
            </a:fld>
            <a:endParaRPr lang="en-US">
              <a:solidFill>
                <a:prstClr val="black"/>
              </a:solidFill>
              <a:ea typeface="ＭＳ Ｐゴシック" pitchFamily="34" charset="-128"/>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pPr>
              <a:defRPr/>
            </a:pPr>
            <a:fld id="{9D166631-6ADA-444A-A3EE-7466B9D9C96C}" type="slidenum">
              <a:rPr lang="en-US"/>
              <a:pPr>
                <a:defRPr/>
              </a:pPr>
              <a:t>‹#›</a:t>
            </a:fld>
            <a:endParaRPr lang="en-US"/>
          </a:p>
        </p:txBody>
      </p:sp>
    </p:spTree>
    <p:extLst>
      <p:ext uri="{BB962C8B-B14F-4D97-AF65-F5344CB8AC3E}">
        <p14:creationId xmlns:p14="http://schemas.microsoft.com/office/powerpoint/2010/main" val="3349019937"/>
      </p:ext>
    </p:extLst>
  </p:cSld>
  <p:clrMapOvr>
    <a:masterClrMapping/>
  </p:clrMapOvr>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FD2637E4-3D9E-41FE-A7D6-9C5AE4C61F51}" type="datetimeFigureOut">
              <a:rPr lang="en-US">
                <a:solidFill>
                  <a:prstClr val="black"/>
                </a:solidFill>
                <a:ea typeface="ＭＳ Ｐゴシック" pitchFamily="34" charset="-128"/>
              </a:rPr>
              <a:pPr defTabSz="457200" fontAlgn="base">
                <a:spcBef>
                  <a:spcPct val="0"/>
                </a:spcBef>
                <a:spcAft>
                  <a:spcPct val="0"/>
                </a:spcAft>
                <a:defRPr/>
              </a:pPr>
              <a:t>4/13/2017</a:t>
            </a:fld>
            <a:endParaRPr lang="en-US">
              <a:solidFill>
                <a:prstClr val="black"/>
              </a:solidFill>
              <a:ea typeface="ＭＳ Ｐゴシック" pitchFamily="34" charset="-128"/>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7" name="Slide Number Placeholder 6"/>
          <p:cNvSpPr>
            <a:spLocks noGrp="1"/>
          </p:cNvSpPr>
          <p:nvPr>
            <p:ph type="sldNum" sz="quarter" idx="12"/>
          </p:nvPr>
        </p:nvSpPr>
        <p:spPr/>
        <p:txBody>
          <a:bodyPr/>
          <a:lstStyle>
            <a:lvl1pPr>
              <a:defRPr/>
            </a:lvl1pPr>
          </a:lstStyle>
          <a:p>
            <a:pPr>
              <a:defRPr/>
            </a:pPr>
            <a:fld id="{6AAB9D7D-472D-4183-A766-6BEA47F41375}" type="slidenum">
              <a:rPr lang="en-US"/>
              <a:pPr>
                <a:defRPr/>
              </a:pPr>
              <a:t>‹#›</a:t>
            </a:fld>
            <a:endParaRPr lang="en-US"/>
          </a:p>
        </p:txBody>
      </p:sp>
    </p:spTree>
    <p:extLst>
      <p:ext uri="{BB962C8B-B14F-4D97-AF65-F5344CB8AC3E}">
        <p14:creationId xmlns:p14="http://schemas.microsoft.com/office/powerpoint/2010/main" val="381685830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D52B64F4-343F-45C7-B963-F8F4E310BE5C}" type="datetimeFigureOut">
              <a:rPr lang="en-US">
                <a:solidFill>
                  <a:prstClr val="black"/>
                </a:solidFill>
                <a:ea typeface="ＭＳ Ｐゴシック" pitchFamily="34" charset="-128"/>
              </a:rPr>
              <a:pPr defTabSz="457200" fontAlgn="base">
                <a:spcBef>
                  <a:spcPct val="0"/>
                </a:spcBef>
                <a:spcAft>
                  <a:spcPct val="0"/>
                </a:spcAft>
                <a:defRPr/>
              </a:pPr>
              <a:t>4/13/2017</a:t>
            </a:fld>
            <a:endParaRPr lang="en-US">
              <a:solidFill>
                <a:prstClr val="black"/>
              </a:solidFill>
              <a:ea typeface="ＭＳ Ｐゴシック" pitchFamily="34" charset="-128"/>
            </a:endParaRPr>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9" name="Slide Number Placeholder 8"/>
          <p:cNvSpPr>
            <a:spLocks noGrp="1"/>
          </p:cNvSpPr>
          <p:nvPr>
            <p:ph type="sldNum" sz="quarter" idx="12"/>
          </p:nvPr>
        </p:nvSpPr>
        <p:spPr/>
        <p:txBody>
          <a:bodyPr/>
          <a:lstStyle>
            <a:lvl1pPr>
              <a:defRPr/>
            </a:lvl1pPr>
          </a:lstStyle>
          <a:p>
            <a:pPr>
              <a:defRPr/>
            </a:pPr>
            <a:fld id="{54D55AFF-0144-41DC-AD08-70AC52358F8D}" type="slidenum">
              <a:rPr lang="en-US"/>
              <a:pPr>
                <a:defRPr/>
              </a:pPr>
              <a:t>‹#›</a:t>
            </a:fld>
            <a:endParaRPr lang="en-US"/>
          </a:p>
        </p:txBody>
      </p:sp>
    </p:spTree>
    <p:extLst>
      <p:ext uri="{BB962C8B-B14F-4D97-AF65-F5344CB8AC3E}">
        <p14:creationId xmlns:p14="http://schemas.microsoft.com/office/powerpoint/2010/main" val="398679335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00A8376F-E6FC-4630-B440-4B84E3B01145}" type="datetimeFigureOut">
              <a:rPr lang="en-US">
                <a:solidFill>
                  <a:prstClr val="black"/>
                </a:solidFill>
                <a:ea typeface="ＭＳ Ｐゴシック" pitchFamily="34" charset="-128"/>
              </a:rPr>
              <a:pPr defTabSz="457200" fontAlgn="base">
                <a:spcBef>
                  <a:spcPct val="0"/>
                </a:spcBef>
                <a:spcAft>
                  <a:spcPct val="0"/>
                </a:spcAft>
                <a:defRPr/>
              </a:pPr>
              <a:t>4/13/2017</a:t>
            </a:fld>
            <a:endParaRPr lang="en-US">
              <a:solidFill>
                <a:prstClr val="black"/>
              </a:solidFill>
              <a:ea typeface="ＭＳ Ｐゴシック" pitchFamily="34" charset="-128"/>
            </a:endParaRPr>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5" name="Slide Number Placeholder 4"/>
          <p:cNvSpPr>
            <a:spLocks noGrp="1"/>
          </p:cNvSpPr>
          <p:nvPr>
            <p:ph type="sldNum" sz="quarter" idx="12"/>
          </p:nvPr>
        </p:nvSpPr>
        <p:spPr/>
        <p:txBody>
          <a:bodyPr/>
          <a:lstStyle>
            <a:lvl1pPr>
              <a:defRPr/>
            </a:lvl1pPr>
          </a:lstStyle>
          <a:p>
            <a:pPr>
              <a:defRPr/>
            </a:pPr>
            <a:fld id="{9D6D6664-947A-4002-963E-CF4EC0A38AE7}" type="slidenum">
              <a:rPr lang="en-US"/>
              <a:pPr>
                <a:defRPr/>
              </a:pPr>
              <a:t>‹#›</a:t>
            </a:fld>
            <a:endParaRPr lang="en-US"/>
          </a:p>
        </p:txBody>
      </p:sp>
    </p:spTree>
    <p:extLst>
      <p:ext uri="{BB962C8B-B14F-4D97-AF65-F5344CB8AC3E}">
        <p14:creationId xmlns:p14="http://schemas.microsoft.com/office/powerpoint/2010/main" val="24749859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E376DEEA-4D79-4BBF-9E17-A80DB82F627E}" type="datetimeFigureOut">
              <a:rPr lang="en-US">
                <a:solidFill>
                  <a:prstClr val="black"/>
                </a:solidFill>
                <a:ea typeface="ＭＳ Ｐゴシック" pitchFamily="34" charset="-128"/>
              </a:rPr>
              <a:pPr defTabSz="457200" fontAlgn="base">
                <a:spcBef>
                  <a:spcPct val="0"/>
                </a:spcBef>
                <a:spcAft>
                  <a:spcPct val="0"/>
                </a:spcAft>
                <a:defRPr/>
              </a:pPr>
              <a:t>4/13/2017</a:t>
            </a:fld>
            <a:endParaRPr lang="en-US">
              <a:solidFill>
                <a:prstClr val="black"/>
              </a:solidFill>
              <a:ea typeface="ＭＳ Ｐゴシック" pitchFamily="34" charset="-128"/>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pPr>
              <a:defRPr/>
            </a:pPr>
            <a:fld id="{9D166631-6ADA-444A-A3EE-7466B9D9C96C}" type="slidenum">
              <a:rPr lang="en-US"/>
              <a:pPr>
                <a:defRPr/>
              </a:pPr>
              <a:t>‹#›</a:t>
            </a:fld>
            <a:endParaRPr lang="en-US"/>
          </a:p>
        </p:txBody>
      </p:sp>
    </p:spTree>
    <p:extLst>
      <p:ext uri="{BB962C8B-B14F-4D97-AF65-F5344CB8AC3E}">
        <p14:creationId xmlns:p14="http://schemas.microsoft.com/office/powerpoint/2010/main" val="946109084"/>
      </p:ext>
    </p:extLst>
  </p:cSld>
  <p:clrMapOvr>
    <a:masterClrMapping/>
  </p:clrMapOvr>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BCE6517E-0760-4780-8729-9ACBE33C1D43}" type="datetimeFigureOut">
              <a:rPr lang="en-US">
                <a:solidFill>
                  <a:prstClr val="black"/>
                </a:solidFill>
                <a:ea typeface="ＭＳ Ｐゴシック" pitchFamily="34" charset="-128"/>
              </a:rPr>
              <a:pPr defTabSz="457200" fontAlgn="base">
                <a:spcBef>
                  <a:spcPct val="0"/>
                </a:spcBef>
                <a:spcAft>
                  <a:spcPct val="0"/>
                </a:spcAft>
                <a:defRPr/>
              </a:pPr>
              <a:t>4/13/2017</a:t>
            </a:fld>
            <a:endParaRPr lang="en-US">
              <a:solidFill>
                <a:prstClr val="black"/>
              </a:solidFill>
              <a:ea typeface="ＭＳ Ｐゴシック" pitchFamily="34" charset="-128"/>
            </a:endParaRPr>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4" name="Slide Number Placeholder 3"/>
          <p:cNvSpPr>
            <a:spLocks noGrp="1"/>
          </p:cNvSpPr>
          <p:nvPr>
            <p:ph type="sldNum" sz="quarter" idx="12"/>
          </p:nvPr>
        </p:nvSpPr>
        <p:spPr/>
        <p:txBody>
          <a:bodyPr/>
          <a:lstStyle>
            <a:lvl1pPr>
              <a:defRPr/>
            </a:lvl1pPr>
          </a:lstStyle>
          <a:p>
            <a:pPr>
              <a:defRPr/>
            </a:pPr>
            <a:fld id="{4A9146BB-0977-4D78-9B6D-95EE49580191}" type="slidenum">
              <a:rPr lang="en-US"/>
              <a:pPr>
                <a:defRPr/>
              </a:pPr>
              <a:t>‹#›</a:t>
            </a:fld>
            <a:endParaRPr lang="en-US"/>
          </a:p>
        </p:txBody>
      </p:sp>
    </p:spTree>
    <p:extLst>
      <p:ext uri="{BB962C8B-B14F-4D97-AF65-F5344CB8AC3E}">
        <p14:creationId xmlns:p14="http://schemas.microsoft.com/office/powerpoint/2010/main" val="1615375049"/>
      </p:ext>
    </p:extLst>
  </p:cSld>
  <p:clrMapOvr>
    <a:masterClrMapping/>
  </p:clrMapOvr>
  <p:timing>
    <p:tnLst>
      <p:par>
        <p:cTn id="1" dur="indefinite" restart="never" nodeType="tmRoot"/>
      </p:par>
    </p:tn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DF02CED4-BB1D-422F-BF06-F997714B0F5B}" type="datetimeFigureOut">
              <a:rPr lang="en-US">
                <a:solidFill>
                  <a:prstClr val="black"/>
                </a:solidFill>
                <a:ea typeface="ＭＳ Ｐゴシック" pitchFamily="34" charset="-128"/>
              </a:rPr>
              <a:pPr defTabSz="457200" fontAlgn="base">
                <a:spcBef>
                  <a:spcPct val="0"/>
                </a:spcBef>
                <a:spcAft>
                  <a:spcPct val="0"/>
                </a:spcAft>
                <a:defRPr/>
              </a:pPr>
              <a:t>4/13/2017</a:t>
            </a:fld>
            <a:endParaRPr lang="en-US">
              <a:solidFill>
                <a:prstClr val="black"/>
              </a:solidFill>
              <a:ea typeface="ＭＳ Ｐゴシック" pitchFamily="34" charset="-128"/>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7" name="Slide Number Placeholder 6"/>
          <p:cNvSpPr>
            <a:spLocks noGrp="1"/>
          </p:cNvSpPr>
          <p:nvPr>
            <p:ph type="sldNum" sz="quarter" idx="12"/>
          </p:nvPr>
        </p:nvSpPr>
        <p:spPr/>
        <p:txBody>
          <a:bodyPr/>
          <a:lstStyle>
            <a:lvl1pPr>
              <a:defRPr/>
            </a:lvl1pPr>
          </a:lstStyle>
          <a:p>
            <a:pPr>
              <a:defRPr/>
            </a:pPr>
            <a:fld id="{DF87095D-7BAB-4029-BA6B-14C5F1227DF0}" type="slidenum">
              <a:rPr lang="en-US"/>
              <a:pPr>
                <a:defRPr/>
              </a:pPr>
              <a:t>‹#›</a:t>
            </a:fld>
            <a:endParaRPr lang="en-US"/>
          </a:p>
        </p:txBody>
      </p:sp>
    </p:spTree>
    <p:extLst>
      <p:ext uri="{BB962C8B-B14F-4D97-AF65-F5344CB8AC3E}">
        <p14:creationId xmlns:p14="http://schemas.microsoft.com/office/powerpoint/2010/main" val="372889682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3316DB71-0EBE-4527-AF8C-639BB2AFA480}" type="datetimeFigureOut">
              <a:rPr lang="en-US">
                <a:solidFill>
                  <a:prstClr val="black"/>
                </a:solidFill>
                <a:ea typeface="ＭＳ Ｐゴシック" pitchFamily="34" charset="-128"/>
              </a:rPr>
              <a:pPr defTabSz="457200" fontAlgn="base">
                <a:spcBef>
                  <a:spcPct val="0"/>
                </a:spcBef>
                <a:spcAft>
                  <a:spcPct val="0"/>
                </a:spcAft>
                <a:defRPr/>
              </a:pPr>
              <a:t>4/13/2017</a:t>
            </a:fld>
            <a:endParaRPr lang="en-US">
              <a:solidFill>
                <a:prstClr val="black"/>
              </a:solidFill>
              <a:ea typeface="ＭＳ Ｐゴシック" pitchFamily="34" charset="-128"/>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7" name="Slide Number Placeholder 6"/>
          <p:cNvSpPr>
            <a:spLocks noGrp="1"/>
          </p:cNvSpPr>
          <p:nvPr>
            <p:ph type="sldNum" sz="quarter" idx="12"/>
          </p:nvPr>
        </p:nvSpPr>
        <p:spPr/>
        <p:txBody>
          <a:bodyPr/>
          <a:lstStyle>
            <a:lvl1pPr>
              <a:defRPr/>
            </a:lvl1pPr>
          </a:lstStyle>
          <a:p>
            <a:pPr>
              <a:defRPr/>
            </a:pPr>
            <a:fld id="{30091349-B602-44C3-8D5B-0D4072A115C1}" type="slidenum">
              <a:rPr lang="en-US"/>
              <a:pPr>
                <a:defRPr/>
              </a:pPr>
              <a:t>‹#›</a:t>
            </a:fld>
            <a:endParaRPr lang="en-US"/>
          </a:p>
        </p:txBody>
      </p:sp>
    </p:spTree>
    <p:extLst>
      <p:ext uri="{BB962C8B-B14F-4D97-AF65-F5344CB8AC3E}">
        <p14:creationId xmlns:p14="http://schemas.microsoft.com/office/powerpoint/2010/main" val="102729992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39F852C9-DEAA-48D1-90B3-7557A9BD4F90}" type="datetimeFigureOut">
              <a:rPr lang="en-US">
                <a:solidFill>
                  <a:prstClr val="black"/>
                </a:solidFill>
                <a:ea typeface="ＭＳ Ｐゴシック" pitchFamily="34" charset="-128"/>
              </a:rPr>
              <a:pPr defTabSz="457200" fontAlgn="base">
                <a:spcBef>
                  <a:spcPct val="0"/>
                </a:spcBef>
                <a:spcAft>
                  <a:spcPct val="0"/>
                </a:spcAft>
                <a:defRPr/>
              </a:pPr>
              <a:t>4/13/2017</a:t>
            </a:fld>
            <a:endParaRPr lang="en-US">
              <a:solidFill>
                <a:prstClr val="black"/>
              </a:solidFill>
              <a:ea typeface="ＭＳ Ｐゴシック" pitchFamily="34" charset="-128"/>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pPr>
              <a:defRPr/>
            </a:pPr>
            <a:fld id="{CAA4B32F-365D-4A47-B147-C6DEAEC7E3BF}" type="slidenum">
              <a:rPr lang="en-US"/>
              <a:pPr>
                <a:defRPr/>
              </a:pPr>
              <a:t>‹#›</a:t>
            </a:fld>
            <a:endParaRPr lang="en-US"/>
          </a:p>
        </p:txBody>
      </p:sp>
    </p:spTree>
    <p:extLst>
      <p:ext uri="{BB962C8B-B14F-4D97-AF65-F5344CB8AC3E}">
        <p14:creationId xmlns:p14="http://schemas.microsoft.com/office/powerpoint/2010/main" val="82791405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896B1DBC-B691-46F8-ACE9-0328363DED2D}" type="datetimeFigureOut">
              <a:rPr lang="en-US">
                <a:solidFill>
                  <a:prstClr val="black"/>
                </a:solidFill>
                <a:ea typeface="ＭＳ Ｐゴシック" pitchFamily="34" charset="-128"/>
              </a:rPr>
              <a:pPr defTabSz="457200" fontAlgn="base">
                <a:spcBef>
                  <a:spcPct val="0"/>
                </a:spcBef>
                <a:spcAft>
                  <a:spcPct val="0"/>
                </a:spcAft>
                <a:defRPr/>
              </a:pPr>
              <a:t>4/13/2017</a:t>
            </a:fld>
            <a:endParaRPr lang="en-US">
              <a:solidFill>
                <a:prstClr val="black"/>
              </a:solidFill>
              <a:ea typeface="ＭＳ Ｐゴシック" pitchFamily="34" charset="-128"/>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pPr>
              <a:defRPr/>
            </a:pPr>
            <a:fld id="{8A49F355-E18F-4558-9AB9-8D922B638D49}" type="slidenum">
              <a:rPr lang="en-US"/>
              <a:pPr>
                <a:defRPr/>
              </a:pPr>
              <a:t>‹#›</a:t>
            </a:fld>
            <a:endParaRPr lang="en-US"/>
          </a:p>
        </p:txBody>
      </p:sp>
    </p:spTree>
    <p:extLst>
      <p:ext uri="{BB962C8B-B14F-4D97-AF65-F5344CB8AC3E}">
        <p14:creationId xmlns:p14="http://schemas.microsoft.com/office/powerpoint/2010/main" val="26356263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FD2637E4-3D9E-41FE-A7D6-9C5AE4C61F51}" type="datetimeFigureOut">
              <a:rPr lang="en-US">
                <a:solidFill>
                  <a:prstClr val="black"/>
                </a:solidFill>
                <a:ea typeface="ＭＳ Ｐゴシック" pitchFamily="34" charset="-128"/>
              </a:rPr>
              <a:pPr defTabSz="457200" fontAlgn="base">
                <a:spcBef>
                  <a:spcPct val="0"/>
                </a:spcBef>
                <a:spcAft>
                  <a:spcPct val="0"/>
                </a:spcAft>
                <a:defRPr/>
              </a:pPr>
              <a:t>4/13/2017</a:t>
            </a:fld>
            <a:endParaRPr lang="en-US">
              <a:solidFill>
                <a:prstClr val="black"/>
              </a:solidFill>
              <a:ea typeface="ＭＳ Ｐゴシック" pitchFamily="34" charset="-128"/>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7" name="Slide Number Placeholder 6"/>
          <p:cNvSpPr>
            <a:spLocks noGrp="1"/>
          </p:cNvSpPr>
          <p:nvPr>
            <p:ph type="sldNum" sz="quarter" idx="12"/>
          </p:nvPr>
        </p:nvSpPr>
        <p:spPr/>
        <p:txBody>
          <a:bodyPr/>
          <a:lstStyle>
            <a:lvl1pPr>
              <a:defRPr/>
            </a:lvl1pPr>
          </a:lstStyle>
          <a:p>
            <a:pPr>
              <a:defRPr/>
            </a:pPr>
            <a:fld id="{6AAB9D7D-472D-4183-A766-6BEA47F41375}" type="slidenum">
              <a:rPr lang="en-US"/>
              <a:pPr>
                <a:defRPr/>
              </a:pPr>
              <a:t>‹#›</a:t>
            </a:fld>
            <a:endParaRPr lang="en-US"/>
          </a:p>
        </p:txBody>
      </p:sp>
    </p:spTree>
    <p:extLst>
      <p:ext uri="{BB962C8B-B14F-4D97-AF65-F5344CB8AC3E}">
        <p14:creationId xmlns:p14="http://schemas.microsoft.com/office/powerpoint/2010/main" val="257013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D52B64F4-343F-45C7-B963-F8F4E310BE5C}" type="datetimeFigureOut">
              <a:rPr lang="en-US">
                <a:solidFill>
                  <a:prstClr val="black"/>
                </a:solidFill>
                <a:ea typeface="ＭＳ Ｐゴシック" pitchFamily="34" charset="-128"/>
              </a:rPr>
              <a:pPr defTabSz="457200" fontAlgn="base">
                <a:spcBef>
                  <a:spcPct val="0"/>
                </a:spcBef>
                <a:spcAft>
                  <a:spcPct val="0"/>
                </a:spcAft>
                <a:defRPr/>
              </a:pPr>
              <a:t>4/13/2017</a:t>
            </a:fld>
            <a:endParaRPr lang="en-US">
              <a:solidFill>
                <a:prstClr val="black"/>
              </a:solidFill>
              <a:ea typeface="ＭＳ Ｐゴシック" pitchFamily="34" charset="-128"/>
            </a:endParaRPr>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9" name="Slide Number Placeholder 8"/>
          <p:cNvSpPr>
            <a:spLocks noGrp="1"/>
          </p:cNvSpPr>
          <p:nvPr>
            <p:ph type="sldNum" sz="quarter" idx="12"/>
          </p:nvPr>
        </p:nvSpPr>
        <p:spPr/>
        <p:txBody>
          <a:bodyPr/>
          <a:lstStyle>
            <a:lvl1pPr>
              <a:defRPr/>
            </a:lvl1pPr>
          </a:lstStyle>
          <a:p>
            <a:pPr>
              <a:defRPr/>
            </a:pPr>
            <a:fld id="{54D55AFF-0144-41DC-AD08-70AC52358F8D}" type="slidenum">
              <a:rPr lang="en-US"/>
              <a:pPr>
                <a:defRPr/>
              </a:pPr>
              <a:t>‹#›</a:t>
            </a:fld>
            <a:endParaRPr lang="en-US"/>
          </a:p>
        </p:txBody>
      </p:sp>
    </p:spTree>
    <p:extLst>
      <p:ext uri="{BB962C8B-B14F-4D97-AF65-F5344CB8AC3E}">
        <p14:creationId xmlns:p14="http://schemas.microsoft.com/office/powerpoint/2010/main" val="4407642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00A8376F-E6FC-4630-B440-4B84E3B01145}" type="datetimeFigureOut">
              <a:rPr lang="en-US">
                <a:solidFill>
                  <a:prstClr val="black"/>
                </a:solidFill>
                <a:ea typeface="ＭＳ Ｐゴシック" pitchFamily="34" charset="-128"/>
              </a:rPr>
              <a:pPr defTabSz="457200" fontAlgn="base">
                <a:spcBef>
                  <a:spcPct val="0"/>
                </a:spcBef>
                <a:spcAft>
                  <a:spcPct val="0"/>
                </a:spcAft>
                <a:defRPr/>
              </a:pPr>
              <a:t>4/13/2017</a:t>
            </a:fld>
            <a:endParaRPr lang="en-US">
              <a:solidFill>
                <a:prstClr val="black"/>
              </a:solidFill>
              <a:ea typeface="ＭＳ Ｐゴシック" pitchFamily="34" charset="-128"/>
            </a:endParaRPr>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5" name="Slide Number Placeholder 4"/>
          <p:cNvSpPr>
            <a:spLocks noGrp="1"/>
          </p:cNvSpPr>
          <p:nvPr>
            <p:ph type="sldNum" sz="quarter" idx="12"/>
          </p:nvPr>
        </p:nvSpPr>
        <p:spPr/>
        <p:txBody>
          <a:bodyPr/>
          <a:lstStyle>
            <a:lvl1pPr>
              <a:defRPr/>
            </a:lvl1pPr>
          </a:lstStyle>
          <a:p>
            <a:pPr>
              <a:defRPr/>
            </a:pPr>
            <a:fld id="{9D6D6664-947A-4002-963E-CF4EC0A38AE7}" type="slidenum">
              <a:rPr lang="en-US"/>
              <a:pPr>
                <a:defRPr/>
              </a:pPr>
              <a:t>‹#›</a:t>
            </a:fld>
            <a:endParaRPr lang="en-US"/>
          </a:p>
        </p:txBody>
      </p:sp>
    </p:spTree>
    <p:extLst>
      <p:ext uri="{BB962C8B-B14F-4D97-AF65-F5344CB8AC3E}">
        <p14:creationId xmlns:p14="http://schemas.microsoft.com/office/powerpoint/2010/main" val="24401404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BCE6517E-0760-4780-8729-9ACBE33C1D43}" type="datetimeFigureOut">
              <a:rPr lang="en-US">
                <a:solidFill>
                  <a:prstClr val="black"/>
                </a:solidFill>
                <a:ea typeface="ＭＳ Ｐゴシック" pitchFamily="34" charset="-128"/>
              </a:rPr>
              <a:pPr defTabSz="457200" fontAlgn="base">
                <a:spcBef>
                  <a:spcPct val="0"/>
                </a:spcBef>
                <a:spcAft>
                  <a:spcPct val="0"/>
                </a:spcAft>
                <a:defRPr/>
              </a:pPr>
              <a:t>4/13/2017</a:t>
            </a:fld>
            <a:endParaRPr lang="en-US">
              <a:solidFill>
                <a:prstClr val="black"/>
              </a:solidFill>
              <a:ea typeface="ＭＳ Ｐゴシック" pitchFamily="34" charset="-128"/>
            </a:endParaRPr>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4" name="Slide Number Placeholder 3"/>
          <p:cNvSpPr>
            <a:spLocks noGrp="1"/>
          </p:cNvSpPr>
          <p:nvPr>
            <p:ph type="sldNum" sz="quarter" idx="12"/>
          </p:nvPr>
        </p:nvSpPr>
        <p:spPr/>
        <p:txBody>
          <a:bodyPr/>
          <a:lstStyle>
            <a:lvl1pPr>
              <a:defRPr/>
            </a:lvl1pPr>
          </a:lstStyle>
          <a:p>
            <a:pPr>
              <a:defRPr/>
            </a:pPr>
            <a:fld id="{4A9146BB-0977-4D78-9B6D-95EE49580191}" type="slidenum">
              <a:rPr lang="en-US"/>
              <a:pPr>
                <a:defRPr/>
              </a:pPr>
              <a:t>‹#›</a:t>
            </a:fld>
            <a:endParaRPr lang="en-US"/>
          </a:p>
        </p:txBody>
      </p:sp>
    </p:spTree>
    <p:extLst>
      <p:ext uri="{BB962C8B-B14F-4D97-AF65-F5344CB8AC3E}">
        <p14:creationId xmlns:p14="http://schemas.microsoft.com/office/powerpoint/2010/main" val="140186029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DF02CED4-BB1D-422F-BF06-F997714B0F5B}" type="datetimeFigureOut">
              <a:rPr lang="en-US">
                <a:solidFill>
                  <a:prstClr val="black"/>
                </a:solidFill>
                <a:ea typeface="ＭＳ Ｐゴシック" pitchFamily="34" charset="-128"/>
              </a:rPr>
              <a:pPr defTabSz="457200" fontAlgn="base">
                <a:spcBef>
                  <a:spcPct val="0"/>
                </a:spcBef>
                <a:spcAft>
                  <a:spcPct val="0"/>
                </a:spcAft>
                <a:defRPr/>
              </a:pPr>
              <a:t>4/13/2017</a:t>
            </a:fld>
            <a:endParaRPr lang="en-US">
              <a:solidFill>
                <a:prstClr val="black"/>
              </a:solidFill>
              <a:ea typeface="ＭＳ Ｐゴシック" pitchFamily="34" charset="-128"/>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7" name="Slide Number Placeholder 6"/>
          <p:cNvSpPr>
            <a:spLocks noGrp="1"/>
          </p:cNvSpPr>
          <p:nvPr>
            <p:ph type="sldNum" sz="quarter" idx="12"/>
          </p:nvPr>
        </p:nvSpPr>
        <p:spPr/>
        <p:txBody>
          <a:bodyPr/>
          <a:lstStyle>
            <a:lvl1pPr>
              <a:defRPr/>
            </a:lvl1pPr>
          </a:lstStyle>
          <a:p>
            <a:pPr>
              <a:defRPr/>
            </a:pPr>
            <a:fld id="{DF87095D-7BAB-4029-BA6B-14C5F1227DF0}" type="slidenum">
              <a:rPr lang="en-US"/>
              <a:pPr>
                <a:defRPr/>
              </a:pPr>
              <a:t>‹#›</a:t>
            </a:fld>
            <a:endParaRPr lang="en-US"/>
          </a:p>
        </p:txBody>
      </p:sp>
    </p:spTree>
    <p:extLst>
      <p:ext uri="{BB962C8B-B14F-4D97-AF65-F5344CB8AC3E}">
        <p14:creationId xmlns:p14="http://schemas.microsoft.com/office/powerpoint/2010/main" val="8461701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3316DB71-0EBE-4527-AF8C-639BB2AFA480}" type="datetimeFigureOut">
              <a:rPr lang="en-US">
                <a:solidFill>
                  <a:prstClr val="black"/>
                </a:solidFill>
                <a:ea typeface="ＭＳ Ｐゴシック" pitchFamily="34" charset="-128"/>
              </a:rPr>
              <a:pPr defTabSz="457200" fontAlgn="base">
                <a:spcBef>
                  <a:spcPct val="0"/>
                </a:spcBef>
                <a:spcAft>
                  <a:spcPct val="0"/>
                </a:spcAft>
                <a:defRPr/>
              </a:pPr>
              <a:t>4/13/2017</a:t>
            </a:fld>
            <a:endParaRPr lang="en-US">
              <a:solidFill>
                <a:prstClr val="black"/>
              </a:solidFill>
              <a:ea typeface="ＭＳ Ｐゴシック" pitchFamily="34" charset="-128"/>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7" name="Slide Number Placeholder 6"/>
          <p:cNvSpPr>
            <a:spLocks noGrp="1"/>
          </p:cNvSpPr>
          <p:nvPr>
            <p:ph type="sldNum" sz="quarter" idx="12"/>
          </p:nvPr>
        </p:nvSpPr>
        <p:spPr/>
        <p:txBody>
          <a:bodyPr/>
          <a:lstStyle>
            <a:lvl1pPr>
              <a:defRPr/>
            </a:lvl1pPr>
          </a:lstStyle>
          <a:p>
            <a:pPr>
              <a:defRPr/>
            </a:pPr>
            <a:fld id="{30091349-B602-44C3-8D5B-0D4072A115C1}" type="slidenum">
              <a:rPr lang="en-US"/>
              <a:pPr>
                <a:defRPr/>
              </a:pPr>
              <a:t>‹#›</a:t>
            </a:fld>
            <a:endParaRPr lang="en-US"/>
          </a:p>
        </p:txBody>
      </p:sp>
    </p:spTree>
    <p:extLst>
      <p:ext uri="{BB962C8B-B14F-4D97-AF65-F5344CB8AC3E}">
        <p14:creationId xmlns:p14="http://schemas.microsoft.com/office/powerpoint/2010/main" val="35202986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1.pn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3.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2.pn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image" Target="../media/image1.png"/><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4.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381000" y="6356350"/>
            <a:ext cx="5334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Arial" pitchFamily="34" charset="0"/>
              </a:defRPr>
            </a:lvl1pPr>
          </a:lstStyle>
          <a:p>
            <a:pPr defTabSz="457200" fontAlgn="base">
              <a:spcBef>
                <a:spcPct val="0"/>
              </a:spcBef>
              <a:spcAft>
                <a:spcPct val="0"/>
              </a:spcAft>
              <a:defRPr/>
            </a:pPr>
            <a:fld id="{CB5C75CE-4B85-4842-BB26-178E5AA5B748}" type="slidenum">
              <a:rPr lang="en-US">
                <a:ea typeface="ＭＳ Ｐゴシック" pitchFamily="34" charset="-128"/>
              </a:rPr>
              <a:pPr defTabSz="457200" fontAlgn="base">
                <a:spcBef>
                  <a:spcPct val="0"/>
                </a:spcBef>
                <a:spcAft>
                  <a:spcPct val="0"/>
                </a:spcAft>
                <a:defRPr/>
              </a:pPr>
              <a:t>‹#›</a:t>
            </a:fld>
            <a:endParaRPr lang="en-US">
              <a:ea typeface="ＭＳ Ｐゴシック" pitchFamily="34" charset="-128"/>
            </a:endParaRPr>
          </a:p>
        </p:txBody>
      </p:sp>
      <p:pic>
        <p:nvPicPr>
          <p:cNvPr id="2" name="Picture 1"/>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228600" y="135775"/>
            <a:ext cx="1963707" cy="1083425"/>
          </a:xfrm>
          <a:prstGeom prst="rect">
            <a:avLst/>
          </a:prstGeom>
        </p:spPr>
      </p:pic>
      <p:pic>
        <p:nvPicPr>
          <p:cNvPr id="5" name="Picture 4"/>
          <p:cNvPicPr>
            <a:picLocks noChangeAspect="1"/>
          </p:cNvPicPr>
          <p:nvPr userDrawn="1"/>
        </p:nvPicPr>
        <p:blipFill rotWithShape="1">
          <a:blip r:embed="rId14">
            <a:lum bright="70000" contrast="-70000"/>
            <a:alphaModFix/>
          </a:blip>
          <a:srcRect t="10907" b="22368"/>
          <a:stretch/>
        </p:blipFill>
        <p:spPr>
          <a:xfrm>
            <a:off x="7845827" y="5988050"/>
            <a:ext cx="1374373" cy="717550"/>
          </a:xfrm>
          <a:prstGeom prst="rect">
            <a:avLst/>
          </a:prstGeom>
        </p:spPr>
      </p:pic>
    </p:spTree>
    <p:extLst>
      <p:ext uri="{BB962C8B-B14F-4D97-AF65-F5344CB8AC3E}">
        <p14:creationId xmlns:p14="http://schemas.microsoft.com/office/powerpoint/2010/main" val="168184612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algn="ctr" defTabSz="457200" rtl="0" eaLnBrk="0" fontAlgn="base" hangingPunct="0">
        <a:spcBef>
          <a:spcPct val="0"/>
        </a:spcBef>
        <a:spcAft>
          <a:spcPct val="0"/>
        </a:spcAft>
        <a:defRPr sz="4400" kern="1200">
          <a:solidFill>
            <a:schemeClr val="tx1"/>
          </a:solidFill>
          <a:latin typeface="+mj-lt"/>
          <a:ea typeface="ＭＳ Ｐゴシック" pitchFamily="34" charset="-128"/>
          <a:cs typeface="+mj-cs"/>
        </a:defRPr>
      </a:lvl1pPr>
      <a:lvl2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2pPr>
      <a:lvl3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3pPr>
      <a:lvl4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4pPr>
      <a:lvl5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5pPr>
      <a:lvl6pPr marL="457200" algn="ctr" defTabSz="457200" rtl="0" fontAlgn="base">
        <a:spcBef>
          <a:spcPct val="0"/>
        </a:spcBef>
        <a:spcAft>
          <a:spcPct val="0"/>
        </a:spcAft>
        <a:defRPr sz="4400">
          <a:solidFill>
            <a:schemeClr val="tx1"/>
          </a:solidFill>
          <a:latin typeface="Calibri" pitchFamily="34" charset="0"/>
          <a:ea typeface="ＭＳ Ｐゴシック" pitchFamily="34" charset="-128"/>
        </a:defRPr>
      </a:lvl6pPr>
      <a:lvl7pPr marL="914400" algn="ctr" defTabSz="457200" rtl="0" fontAlgn="base">
        <a:spcBef>
          <a:spcPct val="0"/>
        </a:spcBef>
        <a:spcAft>
          <a:spcPct val="0"/>
        </a:spcAft>
        <a:defRPr sz="4400">
          <a:solidFill>
            <a:schemeClr val="tx1"/>
          </a:solidFill>
          <a:latin typeface="Calibri" pitchFamily="34" charset="0"/>
          <a:ea typeface="ＭＳ Ｐゴシック" pitchFamily="34" charset="-128"/>
        </a:defRPr>
      </a:lvl7pPr>
      <a:lvl8pPr marL="1371600" algn="ctr" defTabSz="457200" rtl="0" fontAlgn="base">
        <a:spcBef>
          <a:spcPct val="0"/>
        </a:spcBef>
        <a:spcAft>
          <a:spcPct val="0"/>
        </a:spcAft>
        <a:defRPr sz="4400">
          <a:solidFill>
            <a:schemeClr val="tx1"/>
          </a:solidFill>
          <a:latin typeface="Calibri" pitchFamily="34" charset="0"/>
          <a:ea typeface="ＭＳ Ｐゴシック" pitchFamily="34" charset="-128"/>
        </a:defRPr>
      </a:lvl8pPr>
      <a:lvl9pPr marL="1828800" algn="ctr" defTabSz="457200" rtl="0" fontAlgn="base">
        <a:spcBef>
          <a:spcPct val="0"/>
        </a:spcBef>
        <a:spcAft>
          <a:spcPct val="0"/>
        </a:spcAft>
        <a:defRPr sz="4400">
          <a:solidFill>
            <a:schemeClr val="tx1"/>
          </a:solidFill>
          <a:latin typeface="Calibri" pitchFamily="34" charset="0"/>
          <a:ea typeface="ＭＳ Ｐゴシック" pitchFamily="34" charset="-128"/>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ＭＳ Ｐゴシック" pitchFamily="34" charset="-128"/>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ＭＳ Ｐゴシック" pitchFamily="34" charset="-128"/>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ＭＳ Ｐゴシック" pitchFamily="34" charset="-128"/>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pitchFamily="34" charset="-128"/>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28600" y="135775"/>
            <a:ext cx="1963707" cy="1083425"/>
          </a:xfrm>
          <a:prstGeom prst="rect">
            <a:avLst/>
          </a:prstGeom>
        </p:spPr>
      </p:pic>
    </p:spTree>
    <p:extLst>
      <p:ext uri="{BB962C8B-B14F-4D97-AF65-F5344CB8AC3E}">
        <p14:creationId xmlns:p14="http://schemas.microsoft.com/office/powerpoint/2010/main" val="3613260151"/>
      </p:ext>
    </p:extLst>
  </p:cSld>
  <p:clrMap bg1="lt1" tx1="dk1" bg2="lt2" tx2="dk2" accent1="accent1" accent2="accent2" accent3="accent3" accent4="accent4" accent5="accent5" accent6="accent6" hlink="hlink" folHlink="folHlink"/>
  <p:sldLayoutIdLst>
    <p:sldLayoutId id="2147483673" r:id="rId1"/>
  </p:sldLayoutIdLst>
  <p:timing>
    <p:tnLst>
      <p:par>
        <p:cTn id="1" dur="indefinite" restart="never" nodeType="tmRoot"/>
      </p:par>
    </p:tnLst>
  </p:timing>
  <p:txStyles>
    <p:titleStyle>
      <a:lvl1pPr algn="ctr" defTabSz="457200" rtl="0" eaLnBrk="0" fontAlgn="base" hangingPunct="0">
        <a:spcBef>
          <a:spcPct val="0"/>
        </a:spcBef>
        <a:spcAft>
          <a:spcPct val="0"/>
        </a:spcAft>
        <a:defRPr sz="4400" kern="1200">
          <a:solidFill>
            <a:schemeClr val="tx1"/>
          </a:solidFill>
          <a:latin typeface="+mj-lt"/>
          <a:ea typeface="ＭＳ Ｐゴシック" pitchFamily="34" charset="-128"/>
          <a:cs typeface="+mj-cs"/>
        </a:defRPr>
      </a:lvl1pPr>
      <a:lvl2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2pPr>
      <a:lvl3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3pPr>
      <a:lvl4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4pPr>
      <a:lvl5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5pPr>
      <a:lvl6pPr marL="457200" algn="ctr" defTabSz="457200" rtl="0" fontAlgn="base">
        <a:spcBef>
          <a:spcPct val="0"/>
        </a:spcBef>
        <a:spcAft>
          <a:spcPct val="0"/>
        </a:spcAft>
        <a:defRPr sz="4400">
          <a:solidFill>
            <a:schemeClr val="tx1"/>
          </a:solidFill>
          <a:latin typeface="Calibri" pitchFamily="34" charset="0"/>
          <a:ea typeface="ＭＳ Ｐゴシック" pitchFamily="34" charset="-128"/>
        </a:defRPr>
      </a:lvl6pPr>
      <a:lvl7pPr marL="914400" algn="ctr" defTabSz="457200" rtl="0" fontAlgn="base">
        <a:spcBef>
          <a:spcPct val="0"/>
        </a:spcBef>
        <a:spcAft>
          <a:spcPct val="0"/>
        </a:spcAft>
        <a:defRPr sz="4400">
          <a:solidFill>
            <a:schemeClr val="tx1"/>
          </a:solidFill>
          <a:latin typeface="Calibri" pitchFamily="34" charset="0"/>
          <a:ea typeface="ＭＳ Ｐゴシック" pitchFamily="34" charset="-128"/>
        </a:defRPr>
      </a:lvl7pPr>
      <a:lvl8pPr marL="1371600" algn="ctr" defTabSz="457200" rtl="0" fontAlgn="base">
        <a:spcBef>
          <a:spcPct val="0"/>
        </a:spcBef>
        <a:spcAft>
          <a:spcPct val="0"/>
        </a:spcAft>
        <a:defRPr sz="4400">
          <a:solidFill>
            <a:schemeClr val="tx1"/>
          </a:solidFill>
          <a:latin typeface="Calibri" pitchFamily="34" charset="0"/>
          <a:ea typeface="ＭＳ Ｐゴシック" pitchFamily="34" charset="-128"/>
        </a:defRPr>
      </a:lvl8pPr>
      <a:lvl9pPr marL="1828800" algn="ctr" defTabSz="457200" rtl="0" fontAlgn="base">
        <a:spcBef>
          <a:spcPct val="0"/>
        </a:spcBef>
        <a:spcAft>
          <a:spcPct val="0"/>
        </a:spcAft>
        <a:defRPr sz="4400">
          <a:solidFill>
            <a:schemeClr val="tx1"/>
          </a:solidFill>
          <a:latin typeface="Calibri" pitchFamily="34" charset="0"/>
          <a:ea typeface="ＭＳ Ｐゴシック" pitchFamily="34" charset="-128"/>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ＭＳ Ｐゴシック" pitchFamily="34" charset="-128"/>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ＭＳ Ｐゴシック" pitchFamily="34" charset="-128"/>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ＭＳ Ｐゴシック" pitchFamily="34" charset="-128"/>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pitchFamily="34" charset="-128"/>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381000" y="6356350"/>
            <a:ext cx="5334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Arial" pitchFamily="34" charset="0"/>
              </a:defRPr>
            </a:lvl1pPr>
          </a:lstStyle>
          <a:p>
            <a:pPr defTabSz="457200" fontAlgn="base">
              <a:spcBef>
                <a:spcPct val="0"/>
              </a:spcBef>
              <a:spcAft>
                <a:spcPct val="0"/>
              </a:spcAft>
              <a:defRPr/>
            </a:pPr>
            <a:fld id="{CB5C75CE-4B85-4842-BB26-178E5AA5B748}" type="slidenum">
              <a:rPr lang="en-US">
                <a:ea typeface="ＭＳ Ｐゴシック" pitchFamily="34" charset="-128"/>
              </a:rPr>
              <a:pPr defTabSz="457200" fontAlgn="base">
                <a:spcBef>
                  <a:spcPct val="0"/>
                </a:spcBef>
                <a:spcAft>
                  <a:spcPct val="0"/>
                </a:spcAft>
                <a:defRPr/>
              </a:pPr>
              <a:t>‹#›</a:t>
            </a:fld>
            <a:endParaRPr lang="en-US">
              <a:ea typeface="ＭＳ Ｐゴシック" pitchFamily="34" charset="-128"/>
            </a:endParaRPr>
          </a:p>
        </p:txBody>
      </p:sp>
      <p:pic>
        <p:nvPicPr>
          <p:cNvPr id="2" name="Picture 1"/>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228600" y="135775"/>
            <a:ext cx="1963707" cy="1083425"/>
          </a:xfrm>
          <a:prstGeom prst="rect">
            <a:avLst/>
          </a:prstGeom>
        </p:spPr>
      </p:pic>
      <p:pic>
        <p:nvPicPr>
          <p:cNvPr id="5" name="Picture 4"/>
          <p:cNvPicPr>
            <a:picLocks noChangeAspect="1"/>
          </p:cNvPicPr>
          <p:nvPr userDrawn="1"/>
        </p:nvPicPr>
        <p:blipFill rotWithShape="1">
          <a:blip r:embed="rId14">
            <a:lum bright="70000" contrast="-70000"/>
            <a:alphaModFix/>
          </a:blip>
          <a:srcRect t="10907" b="22368"/>
          <a:stretch/>
        </p:blipFill>
        <p:spPr>
          <a:xfrm>
            <a:off x="7845827" y="5988050"/>
            <a:ext cx="1374373" cy="717550"/>
          </a:xfrm>
          <a:prstGeom prst="rect">
            <a:avLst/>
          </a:prstGeom>
        </p:spPr>
      </p:pic>
    </p:spTree>
    <p:extLst>
      <p:ext uri="{BB962C8B-B14F-4D97-AF65-F5344CB8AC3E}">
        <p14:creationId xmlns:p14="http://schemas.microsoft.com/office/powerpoint/2010/main" val="491671499"/>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timing>
    <p:tnLst>
      <p:par>
        <p:cTn id="1" dur="indefinite" restart="never" nodeType="tmRoot"/>
      </p:par>
    </p:tnLst>
  </p:timing>
  <p:txStyles>
    <p:titleStyle>
      <a:lvl1pPr algn="ctr" defTabSz="457200" rtl="0" eaLnBrk="0" fontAlgn="base" hangingPunct="0">
        <a:spcBef>
          <a:spcPct val="0"/>
        </a:spcBef>
        <a:spcAft>
          <a:spcPct val="0"/>
        </a:spcAft>
        <a:defRPr sz="4400" kern="1200">
          <a:solidFill>
            <a:schemeClr val="tx1"/>
          </a:solidFill>
          <a:latin typeface="+mj-lt"/>
          <a:ea typeface="ＭＳ Ｐゴシック" pitchFamily="34" charset="-128"/>
          <a:cs typeface="+mj-cs"/>
        </a:defRPr>
      </a:lvl1pPr>
      <a:lvl2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2pPr>
      <a:lvl3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3pPr>
      <a:lvl4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4pPr>
      <a:lvl5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5pPr>
      <a:lvl6pPr marL="457200" algn="ctr" defTabSz="457200" rtl="0" fontAlgn="base">
        <a:spcBef>
          <a:spcPct val="0"/>
        </a:spcBef>
        <a:spcAft>
          <a:spcPct val="0"/>
        </a:spcAft>
        <a:defRPr sz="4400">
          <a:solidFill>
            <a:schemeClr val="tx1"/>
          </a:solidFill>
          <a:latin typeface="Calibri" pitchFamily="34" charset="0"/>
          <a:ea typeface="ＭＳ Ｐゴシック" pitchFamily="34" charset="-128"/>
        </a:defRPr>
      </a:lvl6pPr>
      <a:lvl7pPr marL="914400" algn="ctr" defTabSz="457200" rtl="0" fontAlgn="base">
        <a:spcBef>
          <a:spcPct val="0"/>
        </a:spcBef>
        <a:spcAft>
          <a:spcPct val="0"/>
        </a:spcAft>
        <a:defRPr sz="4400">
          <a:solidFill>
            <a:schemeClr val="tx1"/>
          </a:solidFill>
          <a:latin typeface="Calibri" pitchFamily="34" charset="0"/>
          <a:ea typeface="ＭＳ Ｐゴシック" pitchFamily="34" charset="-128"/>
        </a:defRPr>
      </a:lvl7pPr>
      <a:lvl8pPr marL="1371600" algn="ctr" defTabSz="457200" rtl="0" fontAlgn="base">
        <a:spcBef>
          <a:spcPct val="0"/>
        </a:spcBef>
        <a:spcAft>
          <a:spcPct val="0"/>
        </a:spcAft>
        <a:defRPr sz="4400">
          <a:solidFill>
            <a:schemeClr val="tx1"/>
          </a:solidFill>
          <a:latin typeface="Calibri" pitchFamily="34" charset="0"/>
          <a:ea typeface="ＭＳ Ｐゴシック" pitchFamily="34" charset="-128"/>
        </a:defRPr>
      </a:lvl8pPr>
      <a:lvl9pPr marL="1828800" algn="ctr" defTabSz="457200" rtl="0" fontAlgn="base">
        <a:spcBef>
          <a:spcPct val="0"/>
        </a:spcBef>
        <a:spcAft>
          <a:spcPct val="0"/>
        </a:spcAft>
        <a:defRPr sz="4400">
          <a:solidFill>
            <a:schemeClr val="tx1"/>
          </a:solidFill>
          <a:latin typeface="Calibri" pitchFamily="34" charset="0"/>
          <a:ea typeface="ＭＳ Ｐゴシック" pitchFamily="34" charset="-128"/>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ＭＳ Ｐゴシック" pitchFamily="34" charset="-128"/>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ＭＳ Ｐゴシック" pitchFamily="34" charset="-128"/>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ＭＳ Ｐゴシック" pitchFamily="34" charset="-128"/>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pitchFamily="34" charset="-128"/>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381000" y="6356350"/>
            <a:ext cx="5334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Arial" pitchFamily="34" charset="0"/>
              </a:defRPr>
            </a:lvl1pPr>
          </a:lstStyle>
          <a:p>
            <a:pPr defTabSz="457200" fontAlgn="base">
              <a:spcBef>
                <a:spcPct val="0"/>
              </a:spcBef>
              <a:spcAft>
                <a:spcPct val="0"/>
              </a:spcAft>
              <a:defRPr/>
            </a:pPr>
            <a:fld id="{CB5C75CE-4B85-4842-BB26-178E5AA5B748}" type="slidenum">
              <a:rPr lang="en-US">
                <a:ea typeface="ＭＳ Ｐゴシック" pitchFamily="34" charset="-128"/>
              </a:rPr>
              <a:pPr defTabSz="457200" fontAlgn="base">
                <a:spcBef>
                  <a:spcPct val="0"/>
                </a:spcBef>
                <a:spcAft>
                  <a:spcPct val="0"/>
                </a:spcAft>
                <a:defRPr/>
              </a:pPr>
              <a:t>‹#›</a:t>
            </a:fld>
            <a:endParaRPr lang="en-US">
              <a:ea typeface="ＭＳ Ｐゴシック" pitchFamily="34" charset="-128"/>
            </a:endParaRPr>
          </a:p>
        </p:txBody>
      </p:sp>
      <p:pic>
        <p:nvPicPr>
          <p:cNvPr id="2" name="Picture 1"/>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228600" y="135775"/>
            <a:ext cx="1963707" cy="1083425"/>
          </a:xfrm>
          <a:prstGeom prst="rect">
            <a:avLst/>
          </a:prstGeom>
        </p:spPr>
      </p:pic>
      <p:pic>
        <p:nvPicPr>
          <p:cNvPr id="5" name="Picture 4"/>
          <p:cNvPicPr>
            <a:picLocks noChangeAspect="1"/>
          </p:cNvPicPr>
          <p:nvPr userDrawn="1"/>
        </p:nvPicPr>
        <p:blipFill rotWithShape="1">
          <a:blip r:embed="rId14">
            <a:lum bright="70000" contrast="-70000"/>
            <a:alphaModFix/>
          </a:blip>
          <a:srcRect t="10907" b="22368"/>
          <a:stretch/>
        </p:blipFill>
        <p:spPr>
          <a:xfrm>
            <a:off x="7845827" y="5988050"/>
            <a:ext cx="1374373" cy="717550"/>
          </a:xfrm>
          <a:prstGeom prst="rect">
            <a:avLst/>
          </a:prstGeom>
        </p:spPr>
      </p:pic>
    </p:spTree>
    <p:extLst>
      <p:ext uri="{BB962C8B-B14F-4D97-AF65-F5344CB8AC3E}">
        <p14:creationId xmlns:p14="http://schemas.microsoft.com/office/powerpoint/2010/main" val="1192454072"/>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Lst>
  <p:timing>
    <p:tnLst>
      <p:par>
        <p:cTn id="1" dur="indefinite" restart="never" nodeType="tmRoot"/>
      </p:par>
    </p:tnLst>
  </p:timing>
  <p:txStyles>
    <p:titleStyle>
      <a:lvl1pPr algn="ctr" defTabSz="457200" rtl="0" eaLnBrk="0" fontAlgn="base" hangingPunct="0">
        <a:spcBef>
          <a:spcPct val="0"/>
        </a:spcBef>
        <a:spcAft>
          <a:spcPct val="0"/>
        </a:spcAft>
        <a:defRPr sz="4400" kern="1200">
          <a:solidFill>
            <a:schemeClr val="tx1"/>
          </a:solidFill>
          <a:latin typeface="+mj-lt"/>
          <a:ea typeface="ＭＳ Ｐゴシック" pitchFamily="34" charset="-128"/>
          <a:cs typeface="+mj-cs"/>
        </a:defRPr>
      </a:lvl1pPr>
      <a:lvl2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2pPr>
      <a:lvl3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3pPr>
      <a:lvl4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4pPr>
      <a:lvl5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5pPr>
      <a:lvl6pPr marL="457200" algn="ctr" defTabSz="457200" rtl="0" fontAlgn="base">
        <a:spcBef>
          <a:spcPct val="0"/>
        </a:spcBef>
        <a:spcAft>
          <a:spcPct val="0"/>
        </a:spcAft>
        <a:defRPr sz="4400">
          <a:solidFill>
            <a:schemeClr val="tx1"/>
          </a:solidFill>
          <a:latin typeface="Calibri" pitchFamily="34" charset="0"/>
          <a:ea typeface="ＭＳ Ｐゴシック" pitchFamily="34" charset="-128"/>
        </a:defRPr>
      </a:lvl6pPr>
      <a:lvl7pPr marL="914400" algn="ctr" defTabSz="457200" rtl="0" fontAlgn="base">
        <a:spcBef>
          <a:spcPct val="0"/>
        </a:spcBef>
        <a:spcAft>
          <a:spcPct val="0"/>
        </a:spcAft>
        <a:defRPr sz="4400">
          <a:solidFill>
            <a:schemeClr val="tx1"/>
          </a:solidFill>
          <a:latin typeface="Calibri" pitchFamily="34" charset="0"/>
          <a:ea typeface="ＭＳ Ｐゴシック" pitchFamily="34" charset="-128"/>
        </a:defRPr>
      </a:lvl7pPr>
      <a:lvl8pPr marL="1371600" algn="ctr" defTabSz="457200" rtl="0" fontAlgn="base">
        <a:spcBef>
          <a:spcPct val="0"/>
        </a:spcBef>
        <a:spcAft>
          <a:spcPct val="0"/>
        </a:spcAft>
        <a:defRPr sz="4400">
          <a:solidFill>
            <a:schemeClr val="tx1"/>
          </a:solidFill>
          <a:latin typeface="Calibri" pitchFamily="34" charset="0"/>
          <a:ea typeface="ＭＳ Ｐゴシック" pitchFamily="34" charset="-128"/>
        </a:defRPr>
      </a:lvl8pPr>
      <a:lvl9pPr marL="1828800" algn="ctr" defTabSz="457200" rtl="0" fontAlgn="base">
        <a:spcBef>
          <a:spcPct val="0"/>
        </a:spcBef>
        <a:spcAft>
          <a:spcPct val="0"/>
        </a:spcAft>
        <a:defRPr sz="4400">
          <a:solidFill>
            <a:schemeClr val="tx1"/>
          </a:solidFill>
          <a:latin typeface="Calibri" pitchFamily="34" charset="0"/>
          <a:ea typeface="ＭＳ Ｐゴシック" pitchFamily="34" charset="-128"/>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ＭＳ Ｐゴシック" pitchFamily="34" charset="-128"/>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ＭＳ Ｐゴシック" pitchFamily="34" charset="-128"/>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ＭＳ Ｐゴシック" pitchFamily="34" charset="-128"/>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pitchFamily="34" charset="-128"/>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3" Type="http://schemas.openxmlformats.org/officeDocument/2006/relationships/image" Target="../media/image7.tmp"/><Relationship Id="rId2" Type="http://schemas.openxmlformats.org/officeDocument/2006/relationships/notesSlide" Target="../notesSlides/notesSlide11.xml"/><Relationship Id="rId1" Type="http://schemas.openxmlformats.org/officeDocument/2006/relationships/slideLayout" Target="../slideLayouts/slideLayout19.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2.xml"/><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0" y="0"/>
            <a:ext cx="9144000" cy="6857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5" name="Picture 7" descr="HGSE_Logo_Vertical_WHT.png"/>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902450" y="5213350"/>
            <a:ext cx="1614488" cy="1263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7667576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b="1" spc="-150" dirty="0">
                <a:solidFill>
                  <a:srgbClr val="A51C30"/>
                </a:solidFill>
                <a:latin typeface="Arial" panose="020B0604020202020204" pitchFamily="34" charset="0"/>
                <a:cs typeface="Arial" panose="020B0604020202020204" pitchFamily="34" charset="0"/>
              </a:rPr>
              <a:t>General</a:t>
            </a:r>
            <a:r>
              <a:rPr lang="en-US" sz="3600" dirty="0" smtClean="0"/>
              <a:t> </a:t>
            </a:r>
            <a:r>
              <a:rPr lang="en-US" sz="3600" b="1" spc="-150" dirty="0">
                <a:solidFill>
                  <a:srgbClr val="A51C30"/>
                </a:solidFill>
                <a:latin typeface="Arial" panose="020B0604020202020204" pitchFamily="34" charset="0"/>
                <a:cs typeface="Arial" panose="020B0604020202020204" pitchFamily="34" charset="0"/>
              </a:rPr>
              <a:t>Tips</a:t>
            </a:r>
          </a:p>
        </p:txBody>
      </p:sp>
      <p:sp>
        <p:nvSpPr>
          <p:cNvPr id="3" name="Text Placeholder 2"/>
          <p:cNvSpPr txBox="1">
            <a:spLocks/>
          </p:cNvSpPr>
          <p:nvPr/>
        </p:nvSpPr>
        <p:spPr>
          <a:xfrm>
            <a:off x="609600" y="1676400"/>
            <a:ext cx="8001000" cy="4343400"/>
          </a:xfrm>
          <a:prstGeom prst="rect">
            <a:avLst/>
          </a:prstGeom>
        </p:spPr>
        <p:txBody>
          <a:bodyPr/>
          <a:lstStyle>
            <a:defPPr>
              <a:defRPr lang="en-US"/>
            </a:defPPr>
            <a:lvl1pPr marL="0" algn="l" defTabSz="914400" rtl="0" eaLnBrk="1" latinLnBrk="0" hangingPunct="1">
              <a:defRPr sz="1800" kern="1200">
                <a:solidFill>
                  <a:schemeClr val="tx1"/>
                </a:solidFill>
                <a:latin typeface="Arial" charset="0"/>
                <a:ea typeface="ＭＳ Ｐゴシック" charset="0"/>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42900" indent="-342900">
              <a:spcBef>
                <a:spcPts val="600"/>
              </a:spcBef>
              <a:buFont typeface="Arial" panose="020B0604020202020204" pitchFamily="34" charset="0"/>
              <a:buChar char="•"/>
            </a:pPr>
            <a:r>
              <a:rPr lang="en-US" sz="2000" dirty="0" smtClean="0">
                <a:latin typeface="+mn-lt"/>
              </a:rPr>
              <a:t>Margins can be as small as .5”</a:t>
            </a:r>
          </a:p>
          <a:p>
            <a:pPr marL="342900" indent="-342900">
              <a:spcBef>
                <a:spcPts val="600"/>
              </a:spcBef>
              <a:buFont typeface="Arial" panose="020B0604020202020204" pitchFamily="34" charset="0"/>
              <a:buChar char="•"/>
            </a:pPr>
            <a:r>
              <a:rPr lang="en-US" sz="2000" dirty="0" smtClean="0">
                <a:latin typeface="+mn-lt"/>
              </a:rPr>
              <a:t>Smallest font size should be 10 </a:t>
            </a:r>
            <a:r>
              <a:rPr lang="en-US" sz="2000" i="1" dirty="0" smtClean="0">
                <a:latin typeface="+mn-lt"/>
              </a:rPr>
              <a:t>(use best judgment)</a:t>
            </a:r>
          </a:p>
          <a:p>
            <a:pPr marL="342900" indent="-342900">
              <a:spcBef>
                <a:spcPts val="600"/>
              </a:spcBef>
              <a:buFont typeface="Arial" panose="020B0604020202020204" pitchFamily="34" charset="0"/>
              <a:buChar char="•"/>
            </a:pPr>
            <a:r>
              <a:rPr lang="en-US" sz="2000" dirty="0" smtClean="0">
                <a:latin typeface="+mn-lt"/>
              </a:rPr>
              <a:t>White space can increase legibility</a:t>
            </a:r>
          </a:p>
          <a:p>
            <a:pPr marL="342900" indent="-342900">
              <a:spcBef>
                <a:spcPts val="600"/>
              </a:spcBef>
              <a:buFont typeface="Arial" panose="020B0604020202020204" pitchFamily="34" charset="0"/>
              <a:buChar char="•"/>
            </a:pPr>
            <a:r>
              <a:rPr lang="en-US" sz="2000" dirty="0">
                <a:latin typeface="+mn-lt"/>
              </a:rPr>
              <a:t>Avoid curlicue fonts, text boxes, or other images</a:t>
            </a:r>
          </a:p>
          <a:p>
            <a:pPr marL="342900" indent="-342900">
              <a:spcBef>
                <a:spcPts val="600"/>
              </a:spcBef>
              <a:buFont typeface="Arial" panose="020B0604020202020204" pitchFamily="34" charset="0"/>
              <a:buChar char="•"/>
            </a:pPr>
            <a:r>
              <a:rPr lang="en-US" sz="2000" dirty="0" smtClean="0">
                <a:latin typeface="+mn-lt"/>
              </a:rPr>
              <a:t>Review, review, review for spelling and grammar</a:t>
            </a:r>
          </a:p>
          <a:p>
            <a:pPr marL="342900" indent="-342900">
              <a:spcBef>
                <a:spcPts val="600"/>
              </a:spcBef>
              <a:buFont typeface="Arial" panose="020B0604020202020204" pitchFamily="34" charset="0"/>
              <a:buChar char="•"/>
            </a:pPr>
            <a:r>
              <a:rPr lang="en-US" sz="2000" dirty="0" smtClean="0">
                <a:latin typeface="+mn-lt"/>
              </a:rPr>
              <a:t>Always follow sector standards &amp; think from the reader’s perspective</a:t>
            </a:r>
          </a:p>
          <a:p>
            <a:pPr marL="342900" indent="-342900">
              <a:spcBef>
                <a:spcPts val="600"/>
              </a:spcBef>
              <a:buFont typeface="Arial" panose="020B0604020202020204" pitchFamily="34" charset="0"/>
              <a:buChar char="•"/>
            </a:pPr>
            <a:r>
              <a:rPr lang="en-US" sz="2000" dirty="0" smtClean="0">
                <a:latin typeface="+mn-lt"/>
              </a:rPr>
              <a:t>Resumes are subjective—have it reviewed from multiple perspectives</a:t>
            </a:r>
          </a:p>
          <a:p>
            <a:pPr marL="342900" indent="-342900">
              <a:spcBef>
                <a:spcPts val="600"/>
              </a:spcBef>
              <a:buFont typeface="Arial" panose="020B0604020202020204" pitchFamily="34" charset="0"/>
              <a:buChar char="•"/>
            </a:pPr>
            <a:r>
              <a:rPr lang="en-US" sz="2000" dirty="0" smtClean="0">
                <a:latin typeface="+mn-lt"/>
              </a:rPr>
              <a:t>Education </a:t>
            </a:r>
            <a:r>
              <a:rPr lang="en-US" sz="2000" dirty="0">
                <a:latin typeface="+mn-lt"/>
              </a:rPr>
              <a:t>resumes generally 2 pages </a:t>
            </a:r>
            <a:r>
              <a:rPr lang="en-US" sz="2000" i="1" dirty="0">
                <a:latin typeface="+mn-lt"/>
              </a:rPr>
              <a:t>(other sectors may differ</a:t>
            </a:r>
            <a:r>
              <a:rPr lang="en-US" sz="2000" i="1" dirty="0" smtClean="0">
                <a:latin typeface="+mn-lt"/>
              </a:rPr>
              <a:t>)</a:t>
            </a:r>
          </a:p>
          <a:p>
            <a:pPr marL="342900" indent="-342900">
              <a:spcBef>
                <a:spcPts val="600"/>
              </a:spcBef>
              <a:buFont typeface="Arial" panose="020B0604020202020204" pitchFamily="34" charset="0"/>
              <a:buChar char="•"/>
            </a:pPr>
            <a:r>
              <a:rPr lang="en-US" sz="2000" dirty="0" smtClean="0">
                <a:latin typeface="+mn-lt"/>
              </a:rPr>
              <a:t>If printing, print one-sided pages and use paper clip </a:t>
            </a:r>
            <a:r>
              <a:rPr lang="en-US" sz="2000" i="1" dirty="0" smtClean="0">
                <a:latin typeface="+mn-lt"/>
              </a:rPr>
              <a:t>(not staples)</a:t>
            </a:r>
          </a:p>
          <a:p>
            <a:pPr marL="342900" indent="-342900">
              <a:spcBef>
                <a:spcPts val="600"/>
              </a:spcBef>
              <a:buFont typeface="Arial" panose="020B0604020202020204" pitchFamily="34" charset="0"/>
              <a:buChar char="•"/>
            </a:pPr>
            <a:r>
              <a:rPr lang="en-US" sz="2000" dirty="0" smtClean="0">
                <a:latin typeface="+mn-lt"/>
              </a:rPr>
              <a:t>Send in format requested </a:t>
            </a:r>
            <a:r>
              <a:rPr lang="en-US" sz="2000" i="1" dirty="0" smtClean="0">
                <a:latin typeface="+mn-lt"/>
              </a:rPr>
              <a:t>(usually Word doc)</a:t>
            </a:r>
            <a:r>
              <a:rPr lang="en-US" sz="2000" dirty="0" smtClean="0">
                <a:latin typeface="+mn-lt"/>
              </a:rPr>
              <a:t>  </a:t>
            </a:r>
          </a:p>
          <a:p>
            <a:pPr marL="342900" indent="-342900">
              <a:spcBef>
                <a:spcPts val="600"/>
              </a:spcBef>
              <a:buFont typeface="Arial" panose="020B0604020202020204" pitchFamily="34" charset="0"/>
              <a:buChar char="•"/>
            </a:pPr>
            <a:r>
              <a:rPr lang="en-US" sz="2000" dirty="0" smtClean="0">
                <a:latin typeface="+mn-lt"/>
              </a:rPr>
              <a:t>Send copies to employees you did informational interviews with</a:t>
            </a:r>
            <a:endParaRPr lang="en-US" sz="2000" dirty="0">
              <a:latin typeface="+mn-lt"/>
            </a:endParaRPr>
          </a:p>
        </p:txBody>
      </p:sp>
    </p:spTree>
    <p:extLst>
      <p:ext uri="{BB962C8B-B14F-4D97-AF65-F5344CB8AC3E}">
        <p14:creationId xmlns:p14="http://schemas.microsoft.com/office/powerpoint/2010/main" val="6392007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Screen Clipp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28548" y="83804"/>
            <a:ext cx="4758052" cy="6738048"/>
          </a:xfrm>
          <a:prstGeom prst="rect">
            <a:avLst/>
          </a:prstGeom>
        </p:spPr>
      </p:pic>
    </p:spTree>
    <p:extLst>
      <p:ext uri="{BB962C8B-B14F-4D97-AF65-F5344CB8AC3E}">
        <p14:creationId xmlns:p14="http://schemas.microsoft.com/office/powerpoint/2010/main" val="267887713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33800" y="1066800"/>
            <a:ext cx="4800600" cy="4800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extBox 1"/>
          <p:cNvSpPr txBox="1"/>
          <p:nvPr/>
        </p:nvSpPr>
        <p:spPr>
          <a:xfrm>
            <a:off x="381000" y="2362200"/>
            <a:ext cx="3505200" cy="646331"/>
          </a:xfrm>
          <a:prstGeom prst="rect">
            <a:avLst/>
          </a:prstGeom>
          <a:noFill/>
        </p:spPr>
        <p:txBody>
          <a:bodyPr wrap="square" rtlCol="0">
            <a:spAutoFit/>
          </a:bodyPr>
          <a:lstStyle/>
          <a:p>
            <a:r>
              <a:rPr lang="en-US" sz="3600" b="1" dirty="0" smtClean="0">
                <a:solidFill>
                  <a:srgbClr val="C00000"/>
                </a:solidFill>
              </a:rPr>
              <a:t>Any questions?</a:t>
            </a:r>
            <a:endParaRPr lang="en-US" sz="3600" b="1" dirty="0">
              <a:solidFill>
                <a:srgbClr val="C00000"/>
              </a:solidFill>
            </a:endParaRPr>
          </a:p>
        </p:txBody>
      </p:sp>
    </p:spTree>
    <p:extLst>
      <p:ext uri="{BB962C8B-B14F-4D97-AF65-F5344CB8AC3E}">
        <p14:creationId xmlns:p14="http://schemas.microsoft.com/office/powerpoint/2010/main" val="34926770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r"/>
            <a:r>
              <a:rPr lang="en-US" sz="5400" b="1" spc="-150" dirty="0" smtClean="0">
                <a:solidFill>
                  <a:srgbClr val="A51C30"/>
                </a:solidFill>
                <a:latin typeface="Arial" panose="020B0604020202020204" pitchFamily="34" charset="0"/>
                <a:cs typeface="Arial" panose="020B0604020202020204" pitchFamily="34" charset="0"/>
              </a:rPr>
              <a:t/>
            </a:r>
            <a:br>
              <a:rPr lang="en-US" sz="5400" b="1" spc="-150" dirty="0" smtClean="0">
                <a:solidFill>
                  <a:srgbClr val="A51C30"/>
                </a:solidFill>
                <a:latin typeface="Arial" panose="020B0604020202020204" pitchFamily="34" charset="0"/>
                <a:cs typeface="Arial" panose="020B0604020202020204" pitchFamily="34" charset="0"/>
              </a:rPr>
            </a:br>
            <a:r>
              <a:rPr lang="en-US" sz="5400" b="1" spc="-150" dirty="0">
                <a:solidFill>
                  <a:srgbClr val="A51C30"/>
                </a:solidFill>
                <a:latin typeface="Arial" panose="020B0604020202020204" pitchFamily="34" charset="0"/>
                <a:cs typeface="Arial" panose="020B0604020202020204" pitchFamily="34" charset="0"/>
              </a:rPr>
              <a:t/>
            </a:r>
            <a:br>
              <a:rPr lang="en-US" sz="5400" b="1" spc="-150" dirty="0">
                <a:solidFill>
                  <a:srgbClr val="A51C30"/>
                </a:solidFill>
                <a:latin typeface="Arial" panose="020B0604020202020204" pitchFamily="34" charset="0"/>
                <a:cs typeface="Arial" panose="020B0604020202020204" pitchFamily="34" charset="0"/>
              </a:rPr>
            </a:br>
            <a:r>
              <a:rPr lang="en-US" sz="6600" b="1" spc="-150" dirty="0" smtClean="0">
                <a:solidFill>
                  <a:srgbClr val="A51C30"/>
                </a:solidFill>
                <a:latin typeface="Arial" panose="020B0604020202020204" pitchFamily="34" charset="0"/>
                <a:cs typeface="Arial" panose="020B0604020202020204" pitchFamily="34" charset="0"/>
              </a:rPr>
              <a:t>Resume</a:t>
            </a:r>
            <a:r>
              <a:rPr lang="en-US" sz="6600" dirty="0" smtClean="0"/>
              <a:t> </a:t>
            </a:r>
            <a:r>
              <a:rPr lang="en-US" sz="6600" b="1" spc="-150" dirty="0" smtClean="0">
                <a:solidFill>
                  <a:srgbClr val="A51C30"/>
                </a:solidFill>
                <a:latin typeface="Arial" panose="020B0604020202020204" pitchFamily="34" charset="0"/>
                <a:cs typeface="Arial" panose="020B0604020202020204" pitchFamily="34" charset="0"/>
              </a:rPr>
              <a:t>Workshop</a:t>
            </a:r>
            <a:endParaRPr lang="en-US" sz="6600" b="1" spc="-150" dirty="0">
              <a:solidFill>
                <a:srgbClr val="A51C30"/>
              </a:solidFill>
              <a:latin typeface="Arial" panose="020B0604020202020204" pitchFamily="34" charset="0"/>
              <a:cs typeface="Arial" panose="020B0604020202020204" pitchFamily="34" charset="0"/>
            </a:endParaRPr>
          </a:p>
        </p:txBody>
      </p:sp>
      <p:sp>
        <p:nvSpPr>
          <p:cNvPr id="2" name="TextBox 1"/>
          <p:cNvSpPr txBox="1"/>
          <p:nvPr/>
        </p:nvSpPr>
        <p:spPr>
          <a:xfrm>
            <a:off x="-15240" y="4419600"/>
            <a:ext cx="9144000" cy="1846659"/>
          </a:xfrm>
          <a:prstGeom prst="rect">
            <a:avLst/>
          </a:prstGeom>
          <a:noFill/>
        </p:spPr>
        <p:txBody>
          <a:bodyPr wrap="square" rtlCol="0">
            <a:spAutoFit/>
          </a:bodyPr>
          <a:lstStyle/>
          <a:p>
            <a:pPr algn="ctr"/>
            <a:r>
              <a:rPr lang="en-US" sz="2000" b="1" i="1" dirty="0"/>
              <a:t>with Rachel Gakenheimer, </a:t>
            </a:r>
            <a:r>
              <a:rPr lang="en-US" sz="2000" b="1" i="1" dirty="0" smtClean="0"/>
              <a:t>Internships </a:t>
            </a:r>
            <a:r>
              <a:rPr lang="en-US" sz="2000" b="1" i="1" dirty="0"/>
              <a:t>Manager</a:t>
            </a:r>
            <a:r>
              <a:rPr lang="en-US" sz="2000" b="1" i="1" dirty="0" smtClean="0"/>
              <a:t>, </a:t>
            </a:r>
          </a:p>
          <a:p>
            <a:pPr algn="ctr"/>
            <a:r>
              <a:rPr lang="en-US" sz="2000" b="1" i="1" dirty="0" smtClean="0"/>
              <a:t>and</a:t>
            </a:r>
          </a:p>
          <a:p>
            <a:pPr algn="ctr"/>
            <a:r>
              <a:rPr lang="en-US" sz="2000" b="1" i="1" dirty="0" smtClean="0"/>
              <a:t>Roger Dempsey, Licensure Specialist, HGSE Career </a:t>
            </a:r>
            <a:r>
              <a:rPr lang="en-US" sz="2000" b="1" i="1" dirty="0"/>
              <a:t>Services Office</a:t>
            </a:r>
          </a:p>
          <a:p>
            <a:pPr algn="ctr"/>
            <a:endParaRPr lang="en-US" dirty="0" smtClean="0"/>
          </a:p>
          <a:p>
            <a:pPr algn="ctr"/>
            <a:r>
              <a:rPr lang="en-US" dirty="0" smtClean="0"/>
              <a:t>Thursdays, April 13 and 27, 4-5pm</a:t>
            </a:r>
          </a:p>
          <a:p>
            <a:pPr algn="ctr"/>
            <a:r>
              <a:rPr lang="en-US" dirty="0" smtClean="0"/>
              <a:t>Larsen G01</a:t>
            </a:r>
          </a:p>
        </p:txBody>
      </p:sp>
    </p:spTree>
    <p:extLst>
      <p:ext uri="{BB962C8B-B14F-4D97-AF65-F5344CB8AC3E}">
        <p14:creationId xmlns:p14="http://schemas.microsoft.com/office/powerpoint/2010/main" val="21805664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06899"/>
            <a:ext cx="9144000" cy="6644202"/>
          </a:xfrm>
          <a:prstGeom prst="rect">
            <a:avLst/>
          </a:prstGeom>
        </p:spPr>
      </p:pic>
    </p:spTree>
    <p:extLst>
      <p:ext uri="{BB962C8B-B14F-4D97-AF65-F5344CB8AC3E}">
        <p14:creationId xmlns:p14="http://schemas.microsoft.com/office/powerpoint/2010/main" val="45743893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4800" y="1295400"/>
            <a:ext cx="8684242" cy="5393954"/>
          </a:xfrm>
          <a:prstGeom prst="rect">
            <a:avLst/>
          </a:prstGeom>
        </p:spPr>
      </p:pic>
    </p:spTree>
    <p:extLst>
      <p:ext uri="{BB962C8B-B14F-4D97-AF65-F5344CB8AC3E}">
        <p14:creationId xmlns:p14="http://schemas.microsoft.com/office/powerpoint/2010/main" val="8235838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8229600" cy="868362"/>
          </a:xfrm>
        </p:spPr>
        <p:txBody>
          <a:bodyPr/>
          <a:lstStyle/>
          <a:p>
            <a:pPr algn="r"/>
            <a:r>
              <a:rPr lang="en-US" sz="3600" b="1" spc="-150" dirty="0">
                <a:solidFill>
                  <a:srgbClr val="A51C30"/>
                </a:solidFill>
                <a:latin typeface="Arial" panose="020B0604020202020204" pitchFamily="34" charset="0"/>
                <a:cs typeface="Arial" panose="020B0604020202020204" pitchFamily="34" charset="0"/>
              </a:rPr>
              <a:t>Organizing</a:t>
            </a:r>
            <a:r>
              <a:rPr lang="en-US" sz="3600" dirty="0" smtClean="0"/>
              <a:t> </a:t>
            </a:r>
            <a:r>
              <a:rPr lang="en-US" sz="3600" b="1" spc="-150" dirty="0" smtClean="0">
                <a:solidFill>
                  <a:srgbClr val="A51C30"/>
                </a:solidFill>
                <a:latin typeface="Arial" panose="020B0604020202020204" pitchFamily="34" charset="0"/>
                <a:cs typeface="Arial" panose="020B0604020202020204" pitchFamily="34" charset="0"/>
              </a:rPr>
              <a:t>Your</a:t>
            </a:r>
            <a:r>
              <a:rPr lang="en-US" sz="3600" dirty="0" smtClean="0"/>
              <a:t> </a:t>
            </a:r>
            <a:r>
              <a:rPr lang="en-US" sz="3600" b="1" spc="-150" dirty="0" smtClean="0">
                <a:solidFill>
                  <a:srgbClr val="A51C30"/>
                </a:solidFill>
                <a:latin typeface="Arial" panose="020B0604020202020204" pitchFamily="34" charset="0"/>
                <a:cs typeface="Arial" panose="020B0604020202020204" pitchFamily="34" charset="0"/>
              </a:rPr>
              <a:t>Story:</a:t>
            </a:r>
            <a:r>
              <a:rPr lang="en-US" sz="3600" b="1" spc="-150" dirty="0">
                <a:solidFill>
                  <a:srgbClr val="A51C30"/>
                </a:solidFill>
                <a:latin typeface="Arial" panose="020B0604020202020204" pitchFamily="34" charset="0"/>
                <a:cs typeface="Arial" panose="020B0604020202020204" pitchFamily="34" charset="0"/>
              </a:rPr>
              <a:t/>
            </a:r>
            <a:br>
              <a:rPr lang="en-US" sz="3600" b="1" spc="-150" dirty="0">
                <a:solidFill>
                  <a:srgbClr val="A51C30"/>
                </a:solidFill>
                <a:latin typeface="Arial" panose="020B0604020202020204" pitchFamily="34" charset="0"/>
                <a:cs typeface="Arial" panose="020B0604020202020204" pitchFamily="34" charset="0"/>
              </a:rPr>
            </a:br>
            <a:r>
              <a:rPr lang="en-US" sz="2800" b="1" spc="-150" dirty="0" smtClean="0">
                <a:solidFill>
                  <a:srgbClr val="A51C30"/>
                </a:solidFill>
                <a:latin typeface="Arial" panose="020B0604020202020204" pitchFamily="34" charset="0"/>
                <a:cs typeface="Arial" panose="020B0604020202020204" pitchFamily="34" charset="0"/>
              </a:rPr>
              <a:t>Focus Areas</a:t>
            </a:r>
            <a:endParaRPr lang="en-US" sz="2800" b="1" spc="-150" dirty="0">
              <a:solidFill>
                <a:srgbClr val="A51C30"/>
              </a:solidFill>
              <a:latin typeface="Arial" panose="020B0604020202020204" pitchFamily="34" charset="0"/>
              <a:cs typeface="Arial" panose="020B0604020202020204" pitchFamily="34" charset="0"/>
            </a:endParaRPr>
          </a:p>
        </p:txBody>
      </p:sp>
      <p:sp>
        <p:nvSpPr>
          <p:cNvPr id="4" name="Text Placeholder 2"/>
          <p:cNvSpPr txBox="1">
            <a:spLocks/>
          </p:cNvSpPr>
          <p:nvPr/>
        </p:nvSpPr>
        <p:spPr>
          <a:xfrm>
            <a:off x="577256" y="1447800"/>
            <a:ext cx="8109544" cy="5105400"/>
          </a:xfrm>
          <a:prstGeom prst="rect">
            <a:avLst/>
          </a:prstGeom>
        </p:spPr>
        <p:txBody>
          <a:bodyPr>
            <a:noAutofit/>
          </a:bodyPr>
          <a:lstStyle>
            <a:defPPr>
              <a:defRPr lang="en-US"/>
            </a:defPPr>
            <a:lvl1pPr marL="0" algn="l" defTabSz="914400" rtl="0" eaLnBrk="1" latinLnBrk="0" hangingPunct="1">
              <a:defRPr sz="1800" kern="1200">
                <a:solidFill>
                  <a:schemeClr val="tx1"/>
                </a:solidFill>
                <a:latin typeface="Arial" charset="0"/>
                <a:ea typeface="ＭＳ Ｐゴシック" charset="0"/>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200" b="1" u="sng" dirty="0" smtClean="0">
                <a:latin typeface="+mn-lt"/>
              </a:rPr>
              <a:t>Sample JOB DESCRIPTION RESPONSIBILITIES </a:t>
            </a:r>
          </a:p>
          <a:p>
            <a:endParaRPr lang="en-US" sz="1200" dirty="0" smtClean="0">
              <a:latin typeface="+mn-lt"/>
            </a:endParaRPr>
          </a:p>
          <a:p>
            <a:r>
              <a:rPr lang="en-US" sz="1200" dirty="0" smtClean="0">
                <a:latin typeface="+mn-lt"/>
              </a:rPr>
              <a:t>The Program Director will have responsibilities in the following areas: </a:t>
            </a:r>
          </a:p>
          <a:p>
            <a:endParaRPr lang="en-US" sz="800" dirty="0" smtClean="0">
              <a:latin typeface="+mn-lt"/>
            </a:endParaRPr>
          </a:p>
          <a:p>
            <a:r>
              <a:rPr lang="en-US" sz="1200" b="1" dirty="0" smtClean="0">
                <a:solidFill>
                  <a:srgbClr val="00B050"/>
                </a:solidFill>
                <a:latin typeface="+mn-lt"/>
              </a:rPr>
              <a:t>Program Development </a:t>
            </a:r>
          </a:p>
          <a:p>
            <a:pPr marL="171450" indent="-171450">
              <a:buFont typeface="Arial" panose="020B0604020202020204" pitchFamily="34" charset="0"/>
              <a:buChar char="•"/>
            </a:pPr>
            <a:r>
              <a:rPr lang="en-US" sz="1200" dirty="0" smtClean="0">
                <a:latin typeface="+mn-lt"/>
              </a:rPr>
              <a:t>Define the program’s policy goals, intermediate objectives, priority activities, and benchmarks for measuring progress and relate those goals to the Foundation’s overall mission; </a:t>
            </a:r>
          </a:p>
          <a:p>
            <a:endParaRPr lang="en-US" sz="800" dirty="0">
              <a:latin typeface="+mn-lt"/>
            </a:endParaRPr>
          </a:p>
          <a:p>
            <a:pPr marL="171450" indent="-171450">
              <a:buFont typeface="Arial" panose="020B0604020202020204" pitchFamily="34" charset="0"/>
              <a:buChar char="•"/>
            </a:pPr>
            <a:r>
              <a:rPr lang="en-US" sz="1200" dirty="0" smtClean="0">
                <a:latin typeface="+mn-lt"/>
              </a:rPr>
              <a:t>Monitor the field: reading, attending meetings, developing relationships so as to understand </a:t>
            </a:r>
            <a:r>
              <a:rPr lang="en-US" sz="1200" dirty="0" smtClean="0">
                <a:solidFill>
                  <a:srgbClr val="00B050"/>
                </a:solidFill>
                <a:latin typeface="+mn-lt"/>
              </a:rPr>
              <a:t>emerging issues</a:t>
            </a:r>
            <a:r>
              <a:rPr lang="en-US" sz="1200" dirty="0" smtClean="0">
                <a:latin typeface="+mn-lt"/>
              </a:rPr>
              <a:t>, research, political, and technological developments that affect the program; </a:t>
            </a:r>
            <a:endParaRPr lang="en-US" sz="1200" dirty="0">
              <a:latin typeface="+mn-lt"/>
            </a:endParaRPr>
          </a:p>
          <a:p>
            <a:endParaRPr lang="en-US" sz="800" dirty="0">
              <a:latin typeface="+mn-lt"/>
            </a:endParaRPr>
          </a:p>
          <a:p>
            <a:r>
              <a:rPr lang="en-US" sz="1200" b="1" dirty="0" smtClean="0">
                <a:solidFill>
                  <a:srgbClr val="00B050"/>
                </a:solidFill>
                <a:latin typeface="+mn-lt"/>
              </a:rPr>
              <a:t>Proposal Evaluation </a:t>
            </a:r>
            <a:r>
              <a:rPr lang="en-US" sz="1200" b="1" dirty="0" smtClean="0">
                <a:latin typeface="+mn-lt"/>
              </a:rPr>
              <a:t>and Project Oversight </a:t>
            </a:r>
          </a:p>
          <a:p>
            <a:pPr marL="171450" indent="-171450">
              <a:buFont typeface="Arial" panose="020B0604020202020204" pitchFamily="34" charset="0"/>
              <a:buChar char="•"/>
            </a:pPr>
            <a:r>
              <a:rPr lang="en-US" sz="1200" dirty="0" smtClean="0">
                <a:latin typeface="+mn-lt"/>
              </a:rPr>
              <a:t>Evaluate proposals to determine if: the proposed project is consistent with and could further the policy goals of the program; the applicant has the staff, resources, policy opportunities, and strategy to carry out the proposed project successfully</a:t>
            </a:r>
          </a:p>
          <a:p>
            <a:endParaRPr lang="en-US" sz="800" dirty="0" smtClean="0">
              <a:latin typeface="+mn-lt"/>
            </a:endParaRPr>
          </a:p>
          <a:p>
            <a:pPr marL="171450" indent="-171450">
              <a:buFont typeface="Arial" panose="020B0604020202020204" pitchFamily="34" charset="0"/>
              <a:buChar char="•"/>
            </a:pPr>
            <a:r>
              <a:rPr lang="en-US" sz="1200" dirty="0" smtClean="0">
                <a:solidFill>
                  <a:srgbClr val="00B050"/>
                </a:solidFill>
                <a:latin typeface="+mn-lt"/>
              </a:rPr>
              <a:t>Present at proposal review meetings recommendations for action on </a:t>
            </a:r>
            <a:r>
              <a:rPr lang="en-US" sz="1200" dirty="0" smtClean="0">
                <a:latin typeface="+mn-lt"/>
              </a:rPr>
              <a:t>funding requests and the reasons for the recommendations; </a:t>
            </a:r>
          </a:p>
          <a:p>
            <a:endParaRPr lang="en-US" sz="800" dirty="0" smtClean="0">
              <a:latin typeface="+mn-lt"/>
            </a:endParaRPr>
          </a:p>
          <a:p>
            <a:r>
              <a:rPr lang="en-US" sz="1200" b="1" dirty="0" smtClean="0">
                <a:solidFill>
                  <a:srgbClr val="00B050"/>
                </a:solidFill>
                <a:latin typeface="+mn-lt"/>
              </a:rPr>
              <a:t>Management of </a:t>
            </a:r>
            <a:r>
              <a:rPr lang="en-US" sz="1200" b="1" dirty="0">
                <a:solidFill>
                  <a:schemeClr val="accent6">
                    <a:lumMod val="75000"/>
                  </a:schemeClr>
                </a:solidFill>
                <a:latin typeface="+mn-lt"/>
              </a:rPr>
              <a:t>Program Team </a:t>
            </a:r>
          </a:p>
          <a:p>
            <a:pPr marL="171450" indent="-171450">
              <a:buFont typeface="Arial" panose="020B0604020202020204" pitchFamily="34" charset="0"/>
              <a:buChar char="•"/>
            </a:pPr>
            <a:r>
              <a:rPr lang="en-US" sz="1200" dirty="0" smtClean="0">
                <a:latin typeface="+mn-lt"/>
              </a:rPr>
              <a:t>Meet with program team members – an Education Program Officer and an Education Program Assistant – to develop performance plans and their implementation; provide appropriate feedback on performance in annual review; provide training, mentoring, and oversight for program team; </a:t>
            </a:r>
          </a:p>
          <a:p>
            <a:endParaRPr lang="en-US" sz="800" dirty="0" smtClean="0">
              <a:latin typeface="+mn-lt"/>
            </a:endParaRPr>
          </a:p>
          <a:p>
            <a:pPr marL="171450" indent="-171450">
              <a:buFont typeface="Arial" panose="020B0604020202020204" pitchFamily="34" charset="0"/>
              <a:buChar char="•"/>
            </a:pPr>
            <a:r>
              <a:rPr lang="en-US" sz="1200" dirty="0" smtClean="0">
                <a:latin typeface="+mn-lt"/>
              </a:rPr>
              <a:t>Provide leadership in and coordinate planning and implementation of strategic directions; track program budget and ensure that program team is on track with goals and benchmarks set in planning process; ensure that schedules for program development and proposal review are adhered to and that deadlines for board book preparation, providing materials for other foundation functions such as communications, and other tasks are met. </a:t>
            </a:r>
          </a:p>
          <a:p>
            <a:endParaRPr lang="en-US" sz="800" dirty="0" smtClean="0">
              <a:latin typeface="+mn-lt"/>
            </a:endParaRPr>
          </a:p>
          <a:p>
            <a:r>
              <a:rPr lang="en-US" sz="1200" b="1" dirty="0" smtClean="0">
                <a:solidFill>
                  <a:schemeClr val="accent6">
                    <a:lumMod val="75000"/>
                  </a:schemeClr>
                </a:solidFill>
                <a:latin typeface="+mn-lt"/>
              </a:rPr>
              <a:t>External Relations </a:t>
            </a:r>
          </a:p>
          <a:p>
            <a:pPr marL="171450" indent="-171450">
              <a:buFont typeface="Arial" panose="020B0604020202020204" pitchFamily="34" charset="0"/>
              <a:buChar char="•"/>
            </a:pPr>
            <a:r>
              <a:rPr lang="en-US" sz="1200" dirty="0">
                <a:latin typeface="+mn-lt"/>
              </a:rPr>
              <a:t>Responsible for developing and maintaining relationships with x, y, z</a:t>
            </a:r>
          </a:p>
        </p:txBody>
      </p:sp>
    </p:spTree>
    <p:extLst>
      <p:ext uri="{BB962C8B-B14F-4D97-AF65-F5344CB8AC3E}">
        <p14:creationId xmlns:p14="http://schemas.microsoft.com/office/powerpoint/2010/main" val="63941339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sz="3600" b="1" spc="-150" dirty="0">
                <a:solidFill>
                  <a:srgbClr val="A51C30"/>
                </a:solidFill>
                <a:latin typeface="Arial" panose="020B0604020202020204" pitchFamily="34" charset="0"/>
                <a:cs typeface="Arial" panose="020B0604020202020204" pitchFamily="34" charset="0"/>
              </a:rPr>
              <a:t>Organizing</a:t>
            </a:r>
            <a:r>
              <a:rPr lang="en-US" sz="3600" dirty="0"/>
              <a:t> </a:t>
            </a:r>
            <a:r>
              <a:rPr lang="en-US" sz="3600" b="1" spc="-150" dirty="0">
                <a:solidFill>
                  <a:srgbClr val="A51C30"/>
                </a:solidFill>
                <a:latin typeface="Arial" panose="020B0604020202020204" pitchFamily="34" charset="0"/>
                <a:cs typeface="Arial" panose="020B0604020202020204" pitchFamily="34" charset="0"/>
              </a:rPr>
              <a:t>Y</a:t>
            </a:r>
            <a:r>
              <a:rPr lang="en-US" sz="3600" b="1" spc="-150" dirty="0" smtClean="0">
                <a:solidFill>
                  <a:srgbClr val="A51C30"/>
                </a:solidFill>
                <a:latin typeface="Arial" panose="020B0604020202020204" pitchFamily="34" charset="0"/>
                <a:cs typeface="Arial" panose="020B0604020202020204" pitchFamily="34" charset="0"/>
              </a:rPr>
              <a:t>our</a:t>
            </a:r>
            <a:r>
              <a:rPr lang="en-US" sz="3600" dirty="0" smtClean="0"/>
              <a:t> </a:t>
            </a:r>
            <a:r>
              <a:rPr lang="en-US" sz="3600" b="1" spc="-150" dirty="0" smtClean="0">
                <a:solidFill>
                  <a:srgbClr val="A51C30"/>
                </a:solidFill>
                <a:latin typeface="Arial" panose="020B0604020202020204" pitchFamily="34" charset="0"/>
                <a:cs typeface="Arial" panose="020B0604020202020204" pitchFamily="34" charset="0"/>
              </a:rPr>
              <a:t>Story:</a:t>
            </a:r>
            <a:br>
              <a:rPr lang="en-US" sz="3600" b="1" spc="-150" dirty="0" smtClean="0">
                <a:solidFill>
                  <a:srgbClr val="A51C30"/>
                </a:solidFill>
                <a:latin typeface="Arial" panose="020B0604020202020204" pitchFamily="34" charset="0"/>
                <a:cs typeface="Arial" panose="020B0604020202020204" pitchFamily="34" charset="0"/>
              </a:rPr>
            </a:br>
            <a:r>
              <a:rPr lang="en-US" sz="2800" b="1" spc="-150" dirty="0" smtClean="0">
                <a:solidFill>
                  <a:srgbClr val="A51C30"/>
                </a:solidFill>
                <a:latin typeface="Arial" panose="020B0604020202020204" pitchFamily="34" charset="0"/>
                <a:cs typeface="Arial" panose="020B0604020202020204" pitchFamily="34" charset="0"/>
              </a:rPr>
              <a:t>Format</a:t>
            </a:r>
            <a:endParaRPr lang="en-US" sz="2800" dirty="0"/>
          </a:p>
        </p:txBody>
      </p:sp>
      <p:sp>
        <p:nvSpPr>
          <p:cNvPr id="4" name="TextBox 3"/>
          <p:cNvSpPr txBox="1"/>
          <p:nvPr/>
        </p:nvSpPr>
        <p:spPr>
          <a:xfrm>
            <a:off x="0" y="1371600"/>
            <a:ext cx="9144000" cy="381001"/>
          </a:xfrm>
          <a:prstGeom prst="rect">
            <a:avLst/>
          </a:prstGeom>
          <a:noFill/>
        </p:spPr>
        <p:txBody>
          <a:bodyPr wrap="square" rtlCol="0">
            <a:spAutoFit/>
          </a:bodyPr>
          <a:lstStyle/>
          <a:p>
            <a:pPr algn="ctr"/>
            <a:r>
              <a:rPr lang="en-US" b="1" dirty="0" smtClean="0"/>
              <a:t>Sample Resume: Hybrid</a:t>
            </a:r>
            <a:endParaRPr lang="en-US" b="1" dirty="0"/>
          </a:p>
        </p:txBody>
      </p:sp>
      <p:sp>
        <p:nvSpPr>
          <p:cNvPr id="5" name="Rectangle 4"/>
          <p:cNvSpPr/>
          <p:nvPr/>
        </p:nvSpPr>
        <p:spPr>
          <a:xfrm>
            <a:off x="662152" y="1828800"/>
            <a:ext cx="7872248" cy="4862870"/>
          </a:xfrm>
          <a:prstGeom prst="rect">
            <a:avLst/>
          </a:prstGeom>
        </p:spPr>
        <p:txBody>
          <a:bodyPr wrap="square">
            <a:spAutoFit/>
          </a:bodyPr>
          <a:lstStyle/>
          <a:p>
            <a:pPr algn="ctr"/>
            <a:r>
              <a:rPr lang="en-US" sz="1200" dirty="0" smtClean="0"/>
              <a:t>Your Name</a:t>
            </a:r>
          </a:p>
          <a:p>
            <a:pPr algn="ctr"/>
            <a:r>
              <a:rPr lang="en-US" sz="1200" dirty="0" smtClean="0"/>
              <a:t>Email Address * </a:t>
            </a:r>
            <a:r>
              <a:rPr lang="en-US" sz="1200" dirty="0"/>
              <a:t>Phone </a:t>
            </a:r>
            <a:r>
              <a:rPr lang="en-US" sz="1200" dirty="0" smtClean="0"/>
              <a:t>Number</a:t>
            </a:r>
          </a:p>
          <a:p>
            <a:pPr algn="ctr"/>
            <a:r>
              <a:rPr lang="en-US" sz="800" dirty="0" smtClean="0"/>
              <a:t>_______________________________________________________________________________________________</a:t>
            </a:r>
          </a:p>
          <a:p>
            <a:pPr algn="ctr"/>
            <a:endParaRPr lang="en-US" sz="400" dirty="0"/>
          </a:p>
          <a:p>
            <a:r>
              <a:rPr lang="en-US" sz="1200" b="1" u="sng" dirty="0" smtClean="0">
                <a:solidFill>
                  <a:srgbClr val="00B050"/>
                </a:solidFill>
              </a:rPr>
              <a:t>Program </a:t>
            </a:r>
            <a:r>
              <a:rPr lang="en-US" sz="1200" b="1" u="sng" dirty="0">
                <a:solidFill>
                  <a:srgbClr val="00B050"/>
                </a:solidFill>
              </a:rPr>
              <a:t>Development </a:t>
            </a:r>
            <a:r>
              <a:rPr lang="en-US" sz="1200" b="1" u="sng" dirty="0" smtClean="0">
                <a:solidFill>
                  <a:srgbClr val="00B050"/>
                </a:solidFill>
              </a:rPr>
              <a:t>Experience</a:t>
            </a:r>
          </a:p>
          <a:p>
            <a:r>
              <a:rPr lang="en-US" sz="1000" b="1" dirty="0" smtClean="0"/>
              <a:t>ORGANIZATION NAME						2016-present</a:t>
            </a:r>
          </a:p>
          <a:p>
            <a:r>
              <a:rPr lang="en-US" sz="1000" b="1" dirty="0" smtClean="0"/>
              <a:t>Your role</a:t>
            </a:r>
            <a:endParaRPr lang="en-US" sz="1000" b="1" dirty="0"/>
          </a:p>
          <a:p>
            <a:r>
              <a:rPr lang="en-US" sz="1000" dirty="0"/>
              <a:t> </a:t>
            </a:r>
            <a:r>
              <a:rPr lang="en-US" sz="1000" dirty="0" smtClean="0"/>
              <a:t>Defined </a:t>
            </a:r>
            <a:r>
              <a:rPr lang="en-US" sz="1000" dirty="0"/>
              <a:t>the program’s </a:t>
            </a:r>
            <a:r>
              <a:rPr lang="en-US" sz="1000" dirty="0" smtClean="0"/>
              <a:t>benchmarks </a:t>
            </a:r>
            <a:r>
              <a:rPr lang="en-US" sz="1000" dirty="0"/>
              <a:t>for measuring progress and </a:t>
            </a:r>
            <a:r>
              <a:rPr lang="en-US" sz="1000" dirty="0" smtClean="0"/>
              <a:t>ensured those </a:t>
            </a:r>
            <a:r>
              <a:rPr lang="en-US" sz="1000" dirty="0"/>
              <a:t>goals to </a:t>
            </a:r>
            <a:r>
              <a:rPr lang="en-US" sz="1000" dirty="0" smtClean="0"/>
              <a:t>the ; </a:t>
            </a:r>
            <a:endParaRPr lang="en-US" sz="1000" dirty="0"/>
          </a:p>
          <a:p>
            <a:r>
              <a:rPr lang="en-US" sz="1000" dirty="0"/>
              <a:t> </a:t>
            </a:r>
            <a:r>
              <a:rPr lang="en-US" sz="1000" dirty="0" smtClean="0"/>
              <a:t>Developed relationships to </a:t>
            </a:r>
            <a:r>
              <a:rPr lang="en-US" sz="1000" dirty="0"/>
              <a:t>understand </a:t>
            </a:r>
            <a:r>
              <a:rPr lang="en-US" sz="1000" dirty="0" smtClean="0"/>
              <a:t>(xxx) issues</a:t>
            </a:r>
            <a:r>
              <a:rPr lang="en-US" sz="1000" dirty="0"/>
              <a:t>, research, political, and technological developments that affect the </a:t>
            </a:r>
            <a:r>
              <a:rPr lang="en-US" sz="1000" dirty="0" smtClean="0"/>
              <a:t>program</a:t>
            </a:r>
          </a:p>
          <a:p>
            <a:endParaRPr lang="en-US" sz="1000" b="1" dirty="0" smtClean="0"/>
          </a:p>
          <a:p>
            <a:r>
              <a:rPr lang="en-US" sz="1000" b="1" dirty="0" smtClean="0"/>
              <a:t>ORGANIZATION </a:t>
            </a:r>
            <a:r>
              <a:rPr lang="en-US" sz="1000" b="1" dirty="0"/>
              <a:t>NAME </a:t>
            </a:r>
            <a:r>
              <a:rPr lang="en-US" sz="1000" b="1" dirty="0" smtClean="0"/>
              <a:t>						2014-2015</a:t>
            </a:r>
          </a:p>
          <a:p>
            <a:r>
              <a:rPr lang="en-US" sz="1000" b="1" dirty="0" smtClean="0"/>
              <a:t>Your role</a:t>
            </a:r>
            <a:endParaRPr lang="en-US" sz="1000" b="1" dirty="0"/>
          </a:p>
          <a:p>
            <a:r>
              <a:rPr lang="en-US" sz="1000" dirty="0" smtClean="0"/>
              <a:t> Examined and refined a grant </a:t>
            </a:r>
            <a:r>
              <a:rPr lang="en-US" sz="1000" dirty="0"/>
              <a:t>budget that </a:t>
            </a:r>
            <a:r>
              <a:rPr lang="en-US" sz="1000" dirty="0" smtClean="0"/>
              <a:t>(shows how prudently maximized goals); </a:t>
            </a:r>
            <a:endParaRPr lang="en-US" sz="1000" dirty="0"/>
          </a:p>
          <a:p>
            <a:r>
              <a:rPr lang="en-US" sz="1000" dirty="0"/>
              <a:t> </a:t>
            </a:r>
            <a:r>
              <a:rPr lang="en-US" sz="1000" dirty="0" smtClean="0"/>
              <a:t>Solicited </a:t>
            </a:r>
            <a:r>
              <a:rPr lang="en-US" sz="1000" dirty="0"/>
              <a:t>proposals </a:t>
            </a:r>
            <a:r>
              <a:rPr lang="en-US" sz="1000" dirty="0" smtClean="0"/>
              <a:t>consistent </a:t>
            </a:r>
            <a:r>
              <a:rPr lang="en-US" sz="1000" dirty="0"/>
              <a:t>with the program’s strategy and goals through a process of reviewing letters of inquiry, site visits, and other meetings; </a:t>
            </a:r>
          </a:p>
          <a:p>
            <a:endParaRPr lang="en-US" sz="1000" b="1" dirty="0"/>
          </a:p>
          <a:p>
            <a:r>
              <a:rPr lang="en-US" sz="1200" b="1" u="sng" dirty="0">
                <a:solidFill>
                  <a:srgbClr val="00B050"/>
                </a:solidFill>
              </a:rPr>
              <a:t>Proposal Evaluation  Experience </a:t>
            </a:r>
          </a:p>
          <a:p>
            <a:r>
              <a:rPr lang="en-US" sz="1000" b="1" dirty="0"/>
              <a:t>ORGANIZATION NAME </a:t>
            </a:r>
            <a:r>
              <a:rPr lang="en-US" sz="1000" b="1" dirty="0" smtClean="0"/>
              <a:t>						2015-2016</a:t>
            </a:r>
            <a:endParaRPr lang="en-US" sz="1000" b="1" dirty="0"/>
          </a:p>
          <a:p>
            <a:r>
              <a:rPr lang="en-US" sz="1000" b="1" dirty="0"/>
              <a:t>Your </a:t>
            </a:r>
            <a:r>
              <a:rPr lang="en-US" sz="1000" b="1" dirty="0" smtClean="0"/>
              <a:t>role</a:t>
            </a:r>
            <a:endParaRPr lang="en-US" sz="1000" b="1" dirty="0"/>
          </a:p>
          <a:p>
            <a:r>
              <a:rPr lang="en-US" sz="1000" dirty="0"/>
              <a:t> </a:t>
            </a:r>
            <a:r>
              <a:rPr lang="en-US" sz="1000" dirty="0" smtClean="0"/>
              <a:t>Evaluated </a:t>
            </a:r>
            <a:r>
              <a:rPr lang="en-US" sz="1000" dirty="0"/>
              <a:t>proposals to </a:t>
            </a:r>
            <a:r>
              <a:rPr lang="en-US" sz="1000" dirty="0" smtClean="0"/>
              <a:t>(and how you used your skills to evaluate said proposal); </a:t>
            </a:r>
            <a:endParaRPr lang="en-US" sz="1000" dirty="0"/>
          </a:p>
          <a:p>
            <a:r>
              <a:rPr lang="en-US" sz="1000" dirty="0"/>
              <a:t> </a:t>
            </a:r>
            <a:r>
              <a:rPr lang="en-US" sz="1000" dirty="0" smtClean="0"/>
              <a:t>Presented …</a:t>
            </a:r>
            <a:endParaRPr lang="en-US" sz="1000" dirty="0"/>
          </a:p>
          <a:p>
            <a:r>
              <a:rPr lang="en-US" sz="1000" dirty="0"/>
              <a:t> </a:t>
            </a:r>
            <a:r>
              <a:rPr lang="en-US" sz="1000" dirty="0" smtClean="0"/>
              <a:t>Worked </a:t>
            </a:r>
            <a:r>
              <a:rPr lang="en-US" sz="1000" dirty="0"/>
              <a:t>closely with </a:t>
            </a:r>
            <a:endParaRPr lang="en-US" sz="1000" dirty="0" smtClean="0"/>
          </a:p>
          <a:p>
            <a:r>
              <a:rPr lang="en-US" sz="1000" dirty="0" smtClean="0"/>
              <a:t> Monitored </a:t>
            </a:r>
            <a:r>
              <a:rPr lang="en-US" sz="1000" dirty="0"/>
              <a:t>projects and grant reports </a:t>
            </a:r>
            <a:r>
              <a:rPr lang="en-US" sz="1000" dirty="0" smtClean="0"/>
              <a:t>…</a:t>
            </a:r>
            <a:endParaRPr lang="en-US" sz="1000" dirty="0"/>
          </a:p>
          <a:p>
            <a:endParaRPr lang="en-US" sz="1000" dirty="0"/>
          </a:p>
          <a:p>
            <a:r>
              <a:rPr lang="en-US" sz="1200" b="1" u="sng" dirty="0">
                <a:solidFill>
                  <a:srgbClr val="00B050"/>
                </a:solidFill>
              </a:rPr>
              <a:t>Program Management Experience</a:t>
            </a:r>
          </a:p>
          <a:p>
            <a:r>
              <a:rPr lang="en-US" sz="1000" b="1" dirty="0"/>
              <a:t>ORGANIZATION NAME </a:t>
            </a:r>
            <a:r>
              <a:rPr lang="en-US" sz="1000" b="1" dirty="0" smtClean="0"/>
              <a:t>						2012-2014</a:t>
            </a:r>
            <a:endParaRPr lang="en-US" sz="1000" b="1" dirty="0"/>
          </a:p>
          <a:p>
            <a:r>
              <a:rPr lang="en-US" sz="1000" b="1" dirty="0"/>
              <a:t>Your role</a:t>
            </a:r>
          </a:p>
          <a:p>
            <a:r>
              <a:rPr lang="en-US" sz="1000" dirty="0"/>
              <a:t> </a:t>
            </a:r>
            <a:r>
              <a:rPr lang="en-US" sz="1000" dirty="0" smtClean="0"/>
              <a:t>Facilitated the development of performance </a:t>
            </a:r>
            <a:r>
              <a:rPr lang="en-US" sz="1000" dirty="0"/>
              <a:t>plans and their implementation; provide appropriate feedback on performance in annual review; provide training, mentoring, and oversight for program team; </a:t>
            </a:r>
          </a:p>
          <a:p>
            <a:r>
              <a:rPr lang="en-US" sz="1000" dirty="0"/>
              <a:t> </a:t>
            </a:r>
            <a:r>
              <a:rPr lang="en-US" sz="1000" dirty="0" smtClean="0"/>
              <a:t>Managed x program…</a:t>
            </a:r>
            <a:endParaRPr lang="en-US" sz="1000" dirty="0"/>
          </a:p>
        </p:txBody>
      </p:sp>
    </p:spTree>
    <p:extLst>
      <p:ext uri="{BB962C8B-B14F-4D97-AF65-F5344CB8AC3E}">
        <p14:creationId xmlns:p14="http://schemas.microsoft.com/office/powerpoint/2010/main" val="178734333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sz="3600" b="1" spc="-150" dirty="0">
                <a:solidFill>
                  <a:srgbClr val="A51C30"/>
                </a:solidFill>
                <a:latin typeface="Arial" panose="020B0604020202020204" pitchFamily="34" charset="0"/>
                <a:cs typeface="Arial" panose="020B0604020202020204" pitchFamily="34" charset="0"/>
              </a:rPr>
              <a:t>Organizing</a:t>
            </a:r>
            <a:r>
              <a:rPr lang="en-US" sz="3600" dirty="0"/>
              <a:t> </a:t>
            </a:r>
            <a:r>
              <a:rPr lang="en-US" sz="3600" b="1" spc="-150" dirty="0">
                <a:solidFill>
                  <a:srgbClr val="A51C30"/>
                </a:solidFill>
                <a:latin typeface="Arial" panose="020B0604020202020204" pitchFamily="34" charset="0"/>
                <a:cs typeface="Arial" panose="020B0604020202020204" pitchFamily="34" charset="0"/>
              </a:rPr>
              <a:t>Y</a:t>
            </a:r>
            <a:r>
              <a:rPr lang="en-US" sz="3600" b="1" spc="-150" dirty="0" smtClean="0">
                <a:solidFill>
                  <a:srgbClr val="A51C30"/>
                </a:solidFill>
                <a:latin typeface="Arial" panose="020B0604020202020204" pitchFamily="34" charset="0"/>
                <a:cs typeface="Arial" panose="020B0604020202020204" pitchFamily="34" charset="0"/>
              </a:rPr>
              <a:t>our</a:t>
            </a:r>
            <a:r>
              <a:rPr lang="en-US" sz="3600" dirty="0" smtClean="0"/>
              <a:t> </a:t>
            </a:r>
            <a:r>
              <a:rPr lang="en-US" sz="3600" b="1" spc="-150" dirty="0" smtClean="0">
                <a:solidFill>
                  <a:srgbClr val="A51C30"/>
                </a:solidFill>
                <a:latin typeface="Arial" panose="020B0604020202020204" pitchFamily="34" charset="0"/>
                <a:cs typeface="Arial" panose="020B0604020202020204" pitchFamily="34" charset="0"/>
              </a:rPr>
              <a:t>Story:</a:t>
            </a:r>
            <a:br>
              <a:rPr lang="en-US" sz="3600" b="1" spc="-150" dirty="0" smtClean="0">
                <a:solidFill>
                  <a:srgbClr val="A51C30"/>
                </a:solidFill>
                <a:latin typeface="Arial" panose="020B0604020202020204" pitchFamily="34" charset="0"/>
                <a:cs typeface="Arial" panose="020B0604020202020204" pitchFamily="34" charset="0"/>
              </a:rPr>
            </a:br>
            <a:r>
              <a:rPr lang="en-US" sz="2800" b="1" spc="-150" dirty="0" smtClean="0">
                <a:solidFill>
                  <a:srgbClr val="A51C30"/>
                </a:solidFill>
                <a:latin typeface="Arial" panose="020B0604020202020204" pitchFamily="34" charset="0"/>
                <a:cs typeface="Arial" panose="020B0604020202020204" pitchFamily="34" charset="0"/>
              </a:rPr>
              <a:t>Format</a:t>
            </a:r>
            <a:endParaRPr lang="en-US" sz="2800" dirty="0"/>
          </a:p>
        </p:txBody>
      </p:sp>
      <p:sp>
        <p:nvSpPr>
          <p:cNvPr id="4" name="TextBox 3"/>
          <p:cNvSpPr txBox="1"/>
          <p:nvPr/>
        </p:nvSpPr>
        <p:spPr>
          <a:xfrm>
            <a:off x="0" y="1524000"/>
            <a:ext cx="9144000" cy="369332"/>
          </a:xfrm>
          <a:prstGeom prst="rect">
            <a:avLst/>
          </a:prstGeom>
          <a:noFill/>
        </p:spPr>
        <p:txBody>
          <a:bodyPr wrap="square" rtlCol="0">
            <a:spAutoFit/>
          </a:bodyPr>
          <a:lstStyle/>
          <a:p>
            <a:pPr algn="ctr"/>
            <a:r>
              <a:rPr lang="en-US" b="1" dirty="0" smtClean="0"/>
              <a:t>Sample Resume: Reverse chronological</a:t>
            </a:r>
            <a:endParaRPr lang="en-US" b="1" dirty="0"/>
          </a:p>
        </p:txBody>
      </p:sp>
      <p:sp>
        <p:nvSpPr>
          <p:cNvPr id="6" name="Rectangle 5"/>
          <p:cNvSpPr/>
          <p:nvPr/>
        </p:nvSpPr>
        <p:spPr>
          <a:xfrm>
            <a:off x="662152" y="1989875"/>
            <a:ext cx="7872248" cy="4524315"/>
          </a:xfrm>
          <a:prstGeom prst="rect">
            <a:avLst/>
          </a:prstGeom>
        </p:spPr>
        <p:txBody>
          <a:bodyPr wrap="square">
            <a:spAutoFit/>
          </a:bodyPr>
          <a:lstStyle/>
          <a:p>
            <a:pPr algn="ctr"/>
            <a:r>
              <a:rPr lang="en-US" sz="1200" dirty="0"/>
              <a:t>Your Name</a:t>
            </a:r>
          </a:p>
          <a:p>
            <a:pPr algn="ctr"/>
            <a:r>
              <a:rPr lang="en-US" sz="1200" dirty="0"/>
              <a:t>Email Address * Phone Number</a:t>
            </a:r>
          </a:p>
          <a:p>
            <a:pPr algn="ctr"/>
            <a:r>
              <a:rPr lang="en-US" sz="1200" dirty="0"/>
              <a:t>_______________________________________________________________________________________________</a:t>
            </a:r>
          </a:p>
          <a:p>
            <a:endParaRPr lang="en-US" sz="1200" b="1" dirty="0" smtClean="0">
              <a:solidFill>
                <a:srgbClr val="00B050"/>
              </a:solidFill>
            </a:endParaRPr>
          </a:p>
          <a:p>
            <a:r>
              <a:rPr lang="en-US" sz="1200" b="1" dirty="0" smtClean="0"/>
              <a:t>ORGANIZATION </a:t>
            </a:r>
            <a:r>
              <a:rPr lang="en-US" sz="1200" b="1" dirty="0"/>
              <a:t>NAME</a:t>
            </a:r>
            <a:r>
              <a:rPr lang="en-US" sz="1000" b="1" dirty="0" smtClean="0"/>
              <a:t>						</a:t>
            </a:r>
            <a:r>
              <a:rPr lang="en-US" sz="1200" b="1" dirty="0">
                <a:solidFill>
                  <a:srgbClr val="00B050"/>
                </a:solidFill>
              </a:rPr>
              <a:t>2016-present</a:t>
            </a:r>
          </a:p>
          <a:p>
            <a:r>
              <a:rPr lang="en-US" sz="1000" b="1" dirty="0" smtClean="0"/>
              <a:t>Your role</a:t>
            </a:r>
            <a:endParaRPr lang="en-US" sz="1000" b="1" dirty="0"/>
          </a:p>
          <a:p>
            <a:r>
              <a:rPr lang="en-US" sz="1000" dirty="0"/>
              <a:t> </a:t>
            </a:r>
            <a:r>
              <a:rPr lang="en-US" sz="1000" dirty="0" smtClean="0">
                <a:solidFill>
                  <a:srgbClr val="00B050"/>
                </a:solidFill>
              </a:rPr>
              <a:t>Defined </a:t>
            </a:r>
            <a:r>
              <a:rPr lang="en-US" sz="1000" dirty="0">
                <a:solidFill>
                  <a:srgbClr val="00B050"/>
                </a:solidFill>
              </a:rPr>
              <a:t>the program’s </a:t>
            </a:r>
            <a:r>
              <a:rPr lang="en-US" sz="1000" dirty="0" smtClean="0">
                <a:solidFill>
                  <a:srgbClr val="00B050"/>
                </a:solidFill>
              </a:rPr>
              <a:t>benchmarks</a:t>
            </a:r>
            <a:r>
              <a:rPr lang="en-US" sz="1000" dirty="0" smtClean="0"/>
              <a:t> </a:t>
            </a:r>
            <a:r>
              <a:rPr lang="en-US" sz="1000" dirty="0"/>
              <a:t>for measuring progress and </a:t>
            </a:r>
            <a:r>
              <a:rPr lang="en-US" sz="1000" dirty="0" smtClean="0"/>
              <a:t>ensured those </a:t>
            </a:r>
            <a:r>
              <a:rPr lang="en-US" sz="1000" dirty="0"/>
              <a:t>goals to </a:t>
            </a:r>
            <a:r>
              <a:rPr lang="en-US" sz="1000" dirty="0" smtClean="0"/>
              <a:t>the ; </a:t>
            </a:r>
            <a:endParaRPr lang="en-US" sz="1000" dirty="0"/>
          </a:p>
          <a:p>
            <a:r>
              <a:rPr lang="en-US" sz="1000" dirty="0"/>
              <a:t> </a:t>
            </a:r>
            <a:r>
              <a:rPr lang="en-US" sz="1000" dirty="0" smtClean="0">
                <a:solidFill>
                  <a:srgbClr val="00B050"/>
                </a:solidFill>
              </a:rPr>
              <a:t>Developed relationships to </a:t>
            </a:r>
            <a:r>
              <a:rPr lang="en-US" sz="1000" dirty="0">
                <a:solidFill>
                  <a:srgbClr val="00B050"/>
                </a:solidFill>
              </a:rPr>
              <a:t>understand </a:t>
            </a:r>
            <a:r>
              <a:rPr lang="en-US" sz="1000" dirty="0" smtClean="0">
                <a:solidFill>
                  <a:srgbClr val="00B050"/>
                </a:solidFill>
              </a:rPr>
              <a:t>(xxx) </a:t>
            </a:r>
            <a:r>
              <a:rPr lang="en-US" sz="1000" dirty="0" smtClean="0"/>
              <a:t>issues</a:t>
            </a:r>
            <a:r>
              <a:rPr lang="en-US" sz="1000" dirty="0"/>
              <a:t>, research, political, and technological developments </a:t>
            </a:r>
            <a:r>
              <a:rPr lang="en-US" sz="1000" dirty="0">
                <a:solidFill>
                  <a:srgbClr val="00B050"/>
                </a:solidFill>
              </a:rPr>
              <a:t>that affect the </a:t>
            </a:r>
            <a:r>
              <a:rPr lang="en-US" sz="1000" dirty="0" smtClean="0">
                <a:solidFill>
                  <a:srgbClr val="00B050"/>
                </a:solidFill>
              </a:rPr>
              <a:t>program</a:t>
            </a:r>
          </a:p>
          <a:p>
            <a:endParaRPr lang="en-US" sz="1000" b="1" dirty="0" smtClean="0"/>
          </a:p>
          <a:p>
            <a:r>
              <a:rPr lang="en-US" sz="1200" b="1" dirty="0"/>
              <a:t>ORGANIZATION NAME 						</a:t>
            </a:r>
            <a:r>
              <a:rPr lang="en-US" sz="1200" b="1" dirty="0">
                <a:solidFill>
                  <a:srgbClr val="00B050"/>
                </a:solidFill>
              </a:rPr>
              <a:t>2015-2016</a:t>
            </a:r>
          </a:p>
          <a:p>
            <a:r>
              <a:rPr lang="en-US" sz="1000" b="1" dirty="0"/>
              <a:t>Your role</a:t>
            </a:r>
          </a:p>
          <a:p>
            <a:r>
              <a:rPr lang="en-US" sz="1000" dirty="0"/>
              <a:t> </a:t>
            </a:r>
            <a:r>
              <a:rPr lang="en-US" sz="1000" dirty="0">
                <a:solidFill>
                  <a:srgbClr val="00B050"/>
                </a:solidFill>
              </a:rPr>
              <a:t>Evaluated proposals </a:t>
            </a:r>
            <a:r>
              <a:rPr lang="en-US" sz="1000" dirty="0"/>
              <a:t>to (and how you used your skills to evaluate said proposal); </a:t>
            </a:r>
          </a:p>
          <a:p>
            <a:r>
              <a:rPr lang="en-US" sz="1000" dirty="0"/>
              <a:t> Presented …</a:t>
            </a:r>
          </a:p>
          <a:p>
            <a:r>
              <a:rPr lang="en-US" sz="1000" dirty="0"/>
              <a:t> Worked closely with </a:t>
            </a:r>
          </a:p>
          <a:p>
            <a:r>
              <a:rPr lang="en-US" sz="1000" dirty="0"/>
              <a:t> Monitored projects and grant reports …</a:t>
            </a:r>
          </a:p>
          <a:p>
            <a:endParaRPr lang="en-US" sz="1200" b="1" dirty="0">
              <a:solidFill>
                <a:srgbClr val="00B050"/>
              </a:solidFill>
            </a:endParaRPr>
          </a:p>
          <a:p>
            <a:r>
              <a:rPr lang="en-US" sz="1200" b="1" dirty="0"/>
              <a:t>ORGANIZATION NAME 	</a:t>
            </a:r>
            <a:r>
              <a:rPr lang="en-US" sz="1000" b="1" dirty="0" smtClean="0"/>
              <a:t>					</a:t>
            </a:r>
            <a:r>
              <a:rPr lang="en-US" sz="1200" b="1" dirty="0">
                <a:solidFill>
                  <a:srgbClr val="00B050"/>
                </a:solidFill>
              </a:rPr>
              <a:t>2014-2015</a:t>
            </a:r>
          </a:p>
          <a:p>
            <a:r>
              <a:rPr lang="en-US" sz="1000" b="1" dirty="0" smtClean="0"/>
              <a:t>Your role</a:t>
            </a:r>
            <a:endParaRPr lang="en-US" sz="1000" b="1" dirty="0"/>
          </a:p>
          <a:p>
            <a:r>
              <a:rPr lang="en-US" sz="1000" dirty="0" smtClean="0"/>
              <a:t> Examined and refined a grant </a:t>
            </a:r>
            <a:r>
              <a:rPr lang="en-US" sz="1000" dirty="0"/>
              <a:t>budget that </a:t>
            </a:r>
            <a:r>
              <a:rPr lang="en-US" sz="1000" dirty="0" smtClean="0"/>
              <a:t>(shows how prudently maximized goals); </a:t>
            </a:r>
            <a:endParaRPr lang="en-US" sz="1000" dirty="0"/>
          </a:p>
          <a:p>
            <a:r>
              <a:rPr lang="en-US" sz="1000" dirty="0"/>
              <a:t> </a:t>
            </a:r>
            <a:r>
              <a:rPr lang="en-US" sz="1000" dirty="0" smtClean="0"/>
              <a:t>Solicited </a:t>
            </a:r>
            <a:r>
              <a:rPr lang="en-US" sz="1000" dirty="0"/>
              <a:t>proposals </a:t>
            </a:r>
            <a:r>
              <a:rPr lang="en-US" sz="1000" dirty="0" smtClean="0"/>
              <a:t>consistent </a:t>
            </a:r>
            <a:r>
              <a:rPr lang="en-US" sz="1000" dirty="0"/>
              <a:t>with the program’s strategy and goals through a process of reviewing letters of inquiry, site visits, and other meetings; </a:t>
            </a:r>
          </a:p>
          <a:p>
            <a:endParaRPr lang="en-US" sz="1000" b="1" dirty="0" smtClean="0"/>
          </a:p>
          <a:p>
            <a:r>
              <a:rPr lang="en-US" sz="1200" b="1" dirty="0"/>
              <a:t>ORGANIZATION NAME 	</a:t>
            </a:r>
            <a:r>
              <a:rPr lang="en-US" sz="1000" b="1" dirty="0" smtClean="0"/>
              <a:t>					</a:t>
            </a:r>
            <a:r>
              <a:rPr lang="en-US" sz="1200" b="1" dirty="0">
                <a:solidFill>
                  <a:srgbClr val="00B050"/>
                </a:solidFill>
              </a:rPr>
              <a:t>2012-2014</a:t>
            </a:r>
          </a:p>
          <a:p>
            <a:r>
              <a:rPr lang="en-US" sz="1000" b="1" dirty="0"/>
              <a:t>Your role</a:t>
            </a:r>
          </a:p>
          <a:p>
            <a:r>
              <a:rPr lang="en-US" sz="1000" dirty="0"/>
              <a:t> </a:t>
            </a:r>
            <a:r>
              <a:rPr lang="en-US" sz="1000" dirty="0" smtClean="0"/>
              <a:t>Facilitated the development of performance </a:t>
            </a:r>
            <a:r>
              <a:rPr lang="en-US" sz="1000" dirty="0"/>
              <a:t>plans and their implementation; provide appropriate feedback on performance in annual review; provide training, mentoring, and oversight for program team; </a:t>
            </a:r>
          </a:p>
          <a:p>
            <a:r>
              <a:rPr lang="en-US" sz="1000" dirty="0"/>
              <a:t> </a:t>
            </a:r>
            <a:r>
              <a:rPr lang="en-US" sz="1000" dirty="0" smtClean="0">
                <a:solidFill>
                  <a:srgbClr val="00B050"/>
                </a:solidFill>
              </a:rPr>
              <a:t>Managed x program</a:t>
            </a:r>
            <a:r>
              <a:rPr lang="en-US" sz="1000" dirty="0" smtClean="0"/>
              <a:t>…</a:t>
            </a:r>
            <a:endParaRPr lang="en-US" sz="1000" dirty="0"/>
          </a:p>
        </p:txBody>
      </p:sp>
    </p:spTree>
    <p:extLst>
      <p:ext uri="{BB962C8B-B14F-4D97-AF65-F5344CB8AC3E}">
        <p14:creationId xmlns:p14="http://schemas.microsoft.com/office/powerpoint/2010/main" val="399034612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sz="3600" b="1" spc="-150" dirty="0">
                <a:solidFill>
                  <a:srgbClr val="A51C30"/>
                </a:solidFill>
                <a:latin typeface="Arial" panose="020B0604020202020204" pitchFamily="34" charset="0"/>
                <a:cs typeface="Arial" panose="020B0604020202020204" pitchFamily="34" charset="0"/>
              </a:rPr>
              <a:t>Organizing</a:t>
            </a:r>
            <a:r>
              <a:rPr lang="en-US" sz="3600" dirty="0"/>
              <a:t> </a:t>
            </a:r>
            <a:r>
              <a:rPr lang="en-US" sz="3600" b="1" spc="-150" dirty="0" smtClean="0">
                <a:solidFill>
                  <a:srgbClr val="A51C30"/>
                </a:solidFill>
                <a:latin typeface="Arial" panose="020B0604020202020204" pitchFamily="34" charset="0"/>
                <a:cs typeface="Arial" panose="020B0604020202020204" pitchFamily="34" charset="0"/>
              </a:rPr>
              <a:t>Your</a:t>
            </a:r>
            <a:r>
              <a:rPr lang="en-US" sz="3600" dirty="0" smtClean="0"/>
              <a:t> </a:t>
            </a:r>
            <a:r>
              <a:rPr lang="en-US" sz="3600" b="1" spc="-150" dirty="0" smtClean="0">
                <a:solidFill>
                  <a:srgbClr val="A51C30"/>
                </a:solidFill>
                <a:latin typeface="Arial" panose="020B0604020202020204" pitchFamily="34" charset="0"/>
                <a:cs typeface="Arial" panose="020B0604020202020204" pitchFamily="34" charset="0"/>
              </a:rPr>
              <a:t>Story:</a:t>
            </a:r>
            <a:br>
              <a:rPr lang="en-US" sz="3600" b="1" spc="-150" dirty="0" smtClean="0">
                <a:solidFill>
                  <a:srgbClr val="A51C30"/>
                </a:solidFill>
                <a:latin typeface="Arial" panose="020B0604020202020204" pitchFamily="34" charset="0"/>
                <a:cs typeface="Arial" panose="020B0604020202020204" pitchFamily="34" charset="0"/>
              </a:rPr>
            </a:br>
            <a:r>
              <a:rPr lang="en-US" sz="2800" b="1" spc="-150" dirty="0" smtClean="0">
                <a:solidFill>
                  <a:srgbClr val="A51C30"/>
                </a:solidFill>
                <a:latin typeface="Arial" panose="020B0604020202020204" pitchFamily="34" charset="0"/>
                <a:cs typeface="Arial" panose="020B0604020202020204" pitchFamily="34" charset="0"/>
              </a:rPr>
              <a:t>Narrative</a:t>
            </a:r>
            <a:endParaRPr lang="en-US" sz="2800" dirty="0"/>
          </a:p>
        </p:txBody>
      </p:sp>
      <p:sp>
        <p:nvSpPr>
          <p:cNvPr id="5" name="TextBox 4"/>
          <p:cNvSpPr txBox="1"/>
          <p:nvPr/>
        </p:nvSpPr>
        <p:spPr>
          <a:xfrm>
            <a:off x="457200" y="1938040"/>
            <a:ext cx="8229600" cy="4616648"/>
          </a:xfrm>
          <a:prstGeom prst="rect">
            <a:avLst/>
          </a:prstGeom>
          <a:noFill/>
        </p:spPr>
        <p:txBody>
          <a:bodyPr wrap="square" rtlCol="0">
            <a:spAutoFit/>
          </a:bodyPr>
          <a:lstStyle/>
          <a:p>
            <a:pPr algn="ctr">
              <a:spcAft>
                <a:spcPts val="1200"/>
              </a:spcAft>
            </a:pPr>
            <a:r>
              <a:rPr lang="en-US" sz="1600" b="1" u="sng" dirty="0">
                <a:cs typeface="Arial" panose="020B0604020202020204" pitchFamily="34" charset="0"/>
              </a:rPr>
              <a:t>Places and ways to narrate your </a:t>
            </a:r>
            <a:r>
              <a:rPr lang="en-US" sz="1600" b="1" u="sng" dirty="0" smtClean="0">
                <a:cs typeface="Arial" panose="020B0604020202020204" pitchFamily="34" charset="0"/>
              </a:rPr>
              <a:t>experience</a:t>
            </a:r>
            <a:endParaRPr lang="en-US" sz="1600" dirty="0" smtClean="0">
              <a:cs typeface="Arial" panose="020B0604020202020204" pitchFamily="34" charset="0"/>
            </a:endParaRPr>
          </a:p>
          <a:p>
            <a:pPr>
              <a:spcAft>
                <a:spcPts val="1200"/>
              </a:spcAft>
            </a:pPr>
            <a:r>
              <a:rPr lang="en-US" sz="1600" b="1" dirty="0" smtClean="0">
                <a:cs typeface="Arial" panose="020B0604020202020204" pitchFamily="34" charset="0"/>
              </a:rPr>
              <a:t>Summary of Qualifications</a:t>
            </a:r>
          </a:p>
          <a:p>
            <a:pPr marL="742950" lvl="1" indent="-285750">
              <a:spcAft>
                <a:spcPts val="1200"/>
              </a:spcAft>
              <a:buFont typeface="Arial" panose="020B0604020202020204" pitchFamily="34" charset="0"/>
              <a:buChar char="•"/>
            </a:pPr>
            <a:r>
              <a:rPr lang="en-US" sz="1600" dirty="0" smtClean="0">
                <a:cs typeface="Arial" panose="020B0604020202020204" pitchFamily="34" charset="0"/>
              </a:rPr>
              <a:t>Commitment </a:t>
            </a:r>
            <a:r>
              <a:rPr lang="en-US" sz="1600" dirty="0">
                <a:cs typeface="Arial" panose="020B0604020202020204" pitchFamily="34" charset="0"/>
              </a:rPr>
              <a:t>to lower-income educational issues as evidenced by 15 years of progressively responsible non-profit leadership roles and public service. </a:t>
            </a:r>
            <a:endParaRPr lang="en-US" sz="1600" dirty="0" smtClean="0">
              <a:cs typeface="Arial" panose="020B0604020202020204" pitchFamily="34" charset="0"/>
            </a:endParaRPr>
          </a:p>
          <a:p>
            <a:pPr>
              <a:spcAft>
                <a:spcPts val="1200"/>
              </a:spcAft>
            </a:pPr>
            <a:r>
              <a:rPr lang="en-US" sz="1600" b="1" dirty="0" smtClean="0">
                <a:cs typeface="Arial" panose="020B0604020202020204" pitchFamily="34" charset="0"/>
              </a:rPr>
              <a:t>Way you describe your experience </a:t>
            </a:r>
          </a:p>
          <a:p>
            <a:pPr marL="742950" lvl="1" indent="-285750">
              <a:buFont typeface="Arial" panose="020B0604020202020204" pitchFamily="34" charset="0"/>
              <a:buChar char="•"/>
            </a:pPr>
            <a:r>
              <a:rPr lang="en-US" sz="1600" dirty="0" smtClean="0">
                <a:cs typeface="Arial" panose="020B0604020202020204" pitchFamily="34" charset="0"/>
              </a:rPr>
              <a:t>Ensure you’re relating your experience to the position you’re applying for: </a:t>
            </a:r>
          </a:p>
          <a:p>
            <a:pPr marL="1200150" lvl="2" indent="-285750">
              <a:buFont typeface="Wingdings" panose="05000000000000000000" pitchFamily="2" charset="2"/>
              <a:buChar char="Ø"/>
            </a:pPr>
            <a:r>
              <a:rPr lang="en-US" sz="1600" b="1" dirty="0" smtClean="0">
                <a:cs typeface="Arial" panose="020B0604020202020204" pitchFamily="34" charset="0"/>
              </a:rPr>
              <a:t>Teaching experience</a:t>
            </a:r>
            <a:r>
              <a:rPr lang="en-US" sz="1600" dirty="0" smtClean="0">
                <a:cs typeface="Arial" panose="020B0604020202020204" pitchFamily="34" charset="0"/>
              </a:rPr>
              <a:t>: Taught new science area to 50 6</a:t>
            </a:r>
            <a:r>
              <a:rPr lang="en-US" sz="1600" baseline="30000" dirty="0" smtClean="0">
                <a:cs typeface="Arial" panose="020B0604020202020204" pitchFamily="34" charset="0"/>
              </a:rPr>
              <a:t>th</a:t>
            </a:r>
            <a:r>
              <a:rPr lang="en-US" sz="1600" dirty="0" smtClean="0">
                <a:cs typeface="Arial" panose="020B0604020202020204" pitchFamily="34" charset="0"/>
              </a:rPr>
              <a:t> graders</a:t>
            </a:r>
          </a:p>
          <a:p>
            <a:pPr marL="1200150" lvl="2" indent="-285750">
              <a:buFont typeface="Wingdings" panose="05000000000000000000" pitchFamily="2" charset="2"/>
              <a:buChar char="Ø"/>
            </a:pPr>
            <a:r>
              <a:rPr lang="en-US" sz="1600" b="1" dirty="0" smtClean="0">
                <a:cs typeface="Arial" panose="020B0604020202020204" pitchFamily="34" charset="0"/>
              </a:rPr>
              <a:t>Research position relevance</a:t>
            </a:r>
            <a:r>
              <a:rPr lang="en-US" sz="1600" dirty="0" smtClean="0">
                <a:cs typeface="Arial" panose="020B0604020202020204" pitchFamily="34" charset="0"/>
              </a:rPr>
              <a:t>: Researched and developed new curriculum for new science area for 6</a:t>
            </a:r>
            <a:r>
              <a:rPr lang="en-US" sz="1600" baseline="30000" dirty="0" smtClean="0">
                <a:cs typeface="Arial" panose="020B0604020202020204" pitchFamily="34" charset="0"/>
              </a:rPr>
              <a:t>th</a:t>
            </a:r>
            <a:r>
              <a:rPr lang="en-US" sz="1600" dirty="0" smtClean="0">
                <a:cs typeface="Arial" panose="020B0604020202020204" pitchFamily="34" charset="0"/>
              </a:rPr>
              <a:t> grade level; evaluated student progress using xxx.</a:t>
            </a:r>
          </a:p>
          <a:p>
            <a:pPr>
              <a:spcAft>
                <a:spcPts val="1200"/>
              </a:spcAft>
            </a:pPr>
            <a:r>
              <a:rPr lang="en-US" sz="1600" b="1" dirty="0" smtClean="0">
                <a:cs typeface="Arial" panose="020B0604020202020204" pitchFamily="34" charset="0"/>
              </a:rPr>
              <a:t>Education </a:t>
            </a:r>
          </a:p>
          <a:p>
            <a:pPr marL="742950" lvl="1" indent="-285750">
              <a:spcAft>
                <a:spcPts val="1200"/>
              </a:spcAft>
              <a:buFont typeface="Arial" panose="020B0604020202020204" pitchFamily="34" charset="0"/>
              <a:buChar char="•"/>
            </a:pPr>
            <a:r>
              <a:rPr lang="en-US" sz="1600" dirty="0" smtClean="0">
                <a:cs typeface="Arial" panose="020B0604020202020204" pitchFamily="34" charset="0"/>
              </a:rPr>
              <a:t>1-5 </a:t>
            </a:r>
            <a:r>
              <a:rPr lang="en-US" sz="1600" dirty="0" err="1" smtClean="0">
                <a:cs typeface="Arial" panose="020B0604020202020204" pitchFamily="34" charset="0"/>
              </a:rPr>
              <a:t>yrs</a:t>
            </a:r>
            <a:r>
              <a:rPr lang="en-US" sz="1600" dirty="0" smtClean="0">
                <a:cs typeface="Arial" panose="020B0604020202020204" pitchFamily="34" charset="0"/>
              </a:rPr>
              <a:t> </a:t>
            </a:r>
            <a:r>
              <a:rPr lang="en-US" sz="1600" dirty="0" err="1" smtClean="0">
                <a:cs typeface="Arial" panose="020B0604020202020204" pitchFamily="34" charset="0"/>
              </a:rPr>
              <a:t>exp</a:t>
            </a:r>
            <a:r>
              <a:rPr lang="en-US" sz="1600" dirty="0" smtClean="0">
                <a:cs typeface="Arial" panose="020B0604020202020204" pitchFamily="34" charset="0"/>
              </a:rPr>
              <a:t>: first; mid-senior level: first or last </a:t>
            </a:r>
            <a:r>
              <a:rPr lang="en-US" sz="1600" dirty="0">
                <a:cs typeface="Arial" panose="020B0604020202020204" pitchFamily="34" charset="0"/>
              </a:rPr>
              <a:t>(</a:t>
            </a:r>
            <a:r>
              <a:rPr lang="en-US" sz="1600" dirty="0" smtClean="0">
                <a:cs typeface="Arial" panose="020B0604020202020204" pitchFamily="34" charset="0"/>
              </a:rPr>
              <a:t>strategic)</a:t>
            </a:r>
          </a:p>
          <a:p>
            <a:pPr>
              <a:spcAft>
                <a:spcPts val="1200"/>
              </a:spcAft>
            </a:pPr>
            <a:r>
              <a:rPr lang="en-US" sz="1600" b="1" dirty="0" smtClean="0">
                <a:cs typeface="Arial" panose="020B0604020202020204" pitchFamily="34" charset="0"/>
              </a:rPr>
              <a:t>Course work</a:t>
            </a:r>
          </a:p>
          <a:p>
            <a:pPr marL="742950" lvl="1" indent="-285750">
              <a:buFont typeface="Arial" panose="020B0604020202020204" pitchFamily="34" charset="0"/>
              <a:buChar char="•"/>
            </a:pPr>
            <a:r>
              <a:rPr lang="en-US" sz="1600" dirty="0" smtClean="0">
                <a:cs typeface="Arial" panose="020B0604020202020204" pitchFamily="34" charset="0"/>
              </a:rPr>
              <a:t>Within existing categories or under </a:t>
            </a:r>
            <a:r>
              <a:rPr lang="en-US" sz="1600" i="1" dirty="0" smtClean="0">
                <a:cs typeface="Arial" panose="020B0604020202020204" pitchFamily="34" charset="0"/>
              </a:rPr>
              <a:t>Project Experience: </a:t>
            </a:r>
          </a:p>
          <a:p>
            <a:pPr marL="1200150" lvl="2" indent="-285750">
              <a:buFont typeface="Wingdings" panose="05000000000000000000" pitchFamily="2" charset="2"/>
              <a:buChar char="Ø"/>
            </a:pPr>
            <a:r>
              <a:rPr lang="en-US" sz="1600" i="1" dirty="0" smtClean="0">
                <a:cs typeface="Arial" panose="020B0604020202020204" pitchFamily="34" charset="0"/>
              </a:rPr>
              <a:t>Name of Project, Name of Course, HGSE, &amp; What you did (in bullets)</a:t>
            </a:r>
          </a:p>
        </p:txBody>
      </p:sp>
    </p:spTree>
    <p:extLst>
      <p:ext uri="{BB962C8B-B14F-4D97-AF65-F5344CB8AC3E}">
        <p14:creationId xmlns:p14="http://schemas.microsoft.com/office/powerpoint/2010/main" val="65306796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sz="3600" b="1" spc="-150" dirty="0" smtClean="0">
                <a:solidFill>
                  <a:srgbClr val="A51C30"/>
                </a:solidFill>
                <a:latin typeface="Arial" panose="020B0604020202020204" pitchFamily="34" charset="0"/>
                <a:cs typeface="Arial" panose="020B0604020202020204" pitchFamily="34" charset="0"/>
              </a:rPr>
              <a:t>Success and Scope of Work:</a:t>
            </a:r>
            <a:br>
              <a:rPr lang="en-US" sz="3600" b="1" spc="-150" dirty="0" smtClean="0">
                <a:solidFill>
                  <a:srgbClr val="A51C30"/>
                </a:solidFill>
                <a:latin typeface="Arial" panose="020B0604020202020204" pitchFamily="34" charset="0"/>
                <a:cs typeface="Arial" panose="020B0604020202020204" pitchFamily="34" charset="0"/>
              </a:rPr>
            </a:br>
            <a:r>
              <a:rPr lang="en-US" sz="2800" b="1" spc="-150" dirty="0" smtClean="0">
                <a:solidFill>
                  <a:srgbClr val="A51C30"/>
                </a:solidFill>
                <a:latin typeface="Arial" panose="020B0604020202020204" pitchFamily="34" charset="0"/>
                <a:cs typeface="Arial" panose="020B0604020202020204" pitchFamily="34" charset="0"/>
              </a:rPr>
              <a:t>Make Your Resume Stand Out </a:t>
            </a:r>
            <a:endParaRPr lang="en-US" sz="2800" dirty="0"/>
          </a:p>
        </p:txBody>
      </p:sp>
      <p:sp>
        <p:nvSpPr>
          <p:cNvPr id="4" name="TextBox 3"/>
          <p:cNvSpPr txBox="1"/>
          <p:nvPr/>
        </p:nvSpPr>
        <p:spPr>
          <a:xfrm>
            <a:off x="838201" y="1905000"/>
            <a:ext cx="7315200" cy="1384995"/>
          </a:xfrm>
          <a:prstGeom prst="rect">
            <a:avLst/>
          </a:prstGeom>
          <a:noFill/>
        </p:spPr>
        <p:txBody>
          <a:bodyPr wrap="square" rtlCol="0">
            <a:spAutoFit/>
          </a:bodyPr>
          <a:lstStyle/>
          <a:p>
            <a:r>
              <a:rPr lang="en-US" sz="1400" b="1" dirty="0" smtClean="0"/>
              <a:t>Summary of Qualifications: </a:t>
            </a:r>
            <a:r>
              <a:rPr lang="en-US" sz="1400" dirty="0" smtClean="0"/>
              <a:t>Commitment to lower-income educational issues as </a:t>
            </a:r>
            <a:r>
              <a:rPr lang="en-US" sz="1400" b="1" dirty="0" smtClean="0">
                <a:solidFill>
                  <a:srgbClr val="0070C0"/>
                </a:solidFill>
              </a:rPr>
              <a:t>evidenced by 15 years </a:t>
            </a:r>
            <a:r>
              <a:rPr lang="en-US" sz="1400" dirty="0" smtClean="0"/>
              <a:t>of progressively responsible non-profit leadership roles and public service. Initiated efforts to address these issues by </a:t>
            </a:r>
            <a:r>
              <a:rPr lang="en-US" sz="1400" b="1" dirty="0">
                <a:solidFill>
                  <a:srgbClr val="0070C0"/>
                </a:solidFill>
              </a:rPr>
              <a:t>running for public office, fundraising and providing leadership development </a:t>
            </a:r>
            <a:r>
              <a:rPr lang="en-US" sz="1400" dirty="0" smtClean="0"/>
              <a:t>and academic counseling to nearly </a:t>
            </a:r>
            <a:r>
              <a:rPr lang="en-US" sz="1400" b="1" dirty="0">
                <a:solidFill>
                  <a:srgbClr val="0070C0"/>
                </a:solidFill>
              </a:rPr>
              <a:t>2000</a:t>
            </a:r>
            <a:r>
              <a:rPr lang="en-US" sz="1400" dirty="0" smtClean="0"/>
              <a:t> underserved students. Managed alumni fundraising campaigns and events with </a:t>
            </a:r>
            <a:r>
              <a:rPr lang="en-US" sz="1400" b="1" dirty="0">
                <a:solidFill>
                  <a:srgbClr val="0070C0"/>
                </a:solidFill>
              </a:rPr>
              <a:t>53-70% participation</a:t>
            </a:r>
            <a:r>
              <a:rPr lang="en-US" sz="1400" b="1" dirty="0" smtClean="0"/>
              <a:t> </a:t>
            </a:r>
            <a:r>
              <a:rPr lang="en-US" sz="1400" dirty="0" smtClean="0"/>
              <a:t>rates. Experienced supervisor, managing budgets of over </a:t>
            </a:r>
            <a:r>
              <a:rPr lang="en-US" sz="1400" b="1" dirty="0">
                <a:solidFill>
                  <a:srgbClr val="0070C0"/>
                </a:solidFill>
              </a:rPr>
              <a:t>$3 million and 28 staff</a:t>
            </a:r>
            <a:r>
              <a:rPr lang="en-US" sz="1400" dirty="0" smtClean="0"/>
              <a:t>.</a:t>
            </a:r>
            <a:endParaRPr lang="en-US" sz="1400" dirty="0"/>
          </a:p>
        </p:txBody>
      </p:sp>
      <p:sp>
        <p:nvSpPr>
          <p:cNvPr id="6" name="Rectangle 5"/>
          <p:cNvSpPr/>
          <p:nvPr/>
        </p:nvSpPr>
        <p:spPr>
          <a:xfrm>
            <a:off x="838201" y="3429000"/>
            <a:ext cx="7215022" cy="3323987"/>
          </a:xfrm>
          <a:prstGeom prst="rect">
            <a:avLst/>
          </a:prstGeom>
        </p:spPr>
        <p:txBody>
          <a:bodyPr wrap="square">
            <a:spAutoFit/>
          </a:bodyPr>
          <a:lstStyle/>
          <a:p>
            <a:r>
              <a:rPr lang="en-US" sz="1400" b="1" dirty="0" smtClean="0"/>
              <a:t>Deputy Executive Director for Leadership Development</a:t>
            </a:r>
          </a:p>
          <a:p>
            <a:pPr marL="171450" indent="-171450">
              <a:buFont typeface="Arial" panose="020B0604020202020204" pitchFamily="34" charset="0"/>
              <a:buChar char="•"/>
            </a:pPr>
            <a:r>
              <a:rPr lang="en-US" sz="1400" dirty="0" smtClean="0"/>
              <a:t>Supervised </a:t>
            </a:r>
            <a:r>
              <a:rPr lang="en-US" sz="1400" dirty="0" smtClean="0">
                <a:solidFill>
                  <a:srgbClr val="0070C0"/>
                </a:solidFill>
              </a:rPr>
              <a:t>14 full-time staff members </a:t>
            </a:r>
            <a:r>
              <a:rPr lang="en-US" sz="1400" dirty="0" smtClean="0"/>
              <a:t>in delivering academic counseling, college guidance, public policy internship and employment to over 450 high school students</a:t>
            </a:r>
          </a:p>
          <a:p>
            <a:pPr marL="171450" indent="-171450">
              <a:buFont typeface="Arial" panose="020B0604020202020204" pitchFamily="34" charset="0"/>
              <a:buChar char="•"/>
            </a:pPr>
            <a:r>
              <a:rPr lang="en-US" sz="1400" dirty="0" smtClean="0"/>
              <a:t>Managed budget of over </a:t>
            </a:r>
            <a:r>
              <a:rPr lang="en-US" sz="1400" dirty="0" smtClean="0">
                <a:solidFill>
                  <a:srgbClr val="0070C0"/>
                </a:solidFill>
              </a:rPr>
              <a:t>$1.7 million </a:t>
            </a:r>
          </a:p>
          <a:p>
            <a:pPr marL="171450" indent="-171450">
              <a:buFont typeface="Arial" panose="020B0604020202020204" pitchFamily="34" charset="0"/>
              <a:buChar char="•"/>
            </a:pPr>
            <a:r>
              <a:rPr lang="en-US" sz="1400" dirty="0" smtClean="0"/>
              <a:t>Built relationships </a:t>
            </a:r>
            <a:r>
              <a:rPr lang="en-US" sz="1400" dirty="0" smtClean="0">
                <a:solidFill>
                  <a:srgbClr val="0070C0"/>
                </a:solidFill>
              </a:rPr>
              <a:t>with NYC independent school administrators </a:t>
            </a:r>
            <a:r>
              <a:rPr lang="en-US" sz="1400" dirty="0" smtClean="0"/>
              <a:t>to manage xxx</a:t>
            </a:r>
          </a:p>
          <a:p>
            <a:pPr marL="171450" indent="-171450">
              <a:buFont typeface="Arial" panose="020B0604020202020204" pitchFamily="34" charset="0"/>
              <a:buChar char="•"/>
            </a:pPr>
            <a:r>
              <a:rPr lang="en-US" sz="1400" dirty="0" smtClean="0"/>
              <a:t>Managed staff and teachers during </a:t>
            </a:r>
            <a:r>
              <a:rPr lang="en-US" sz="1400" dirty="0" smtClean="0">
                <a:solidFill>
                  <a:srgbClr val="0070C0"/>
                </a:solidFill>
              </a:rPr>
              <a:t>16 separate </a:t>
            </a:r>
            <a:r>
              <a:rPr lang="en-US" sz="1400" dirty="0" smtClean="0"/>
              <a:t>three-night / four-day leadership development retreats</a:t>
            </a:r>
          </a:p>
          <a:p>
            <a:pPr marL="171450" indent="-171450">
              <a:buFont typeface="Arial" panose="020B0604020202020204" pitchFamily="34" charset="0"/>
              <a:buChar char="•"/>
            </a:pPr>
            <a:r>
              <a:rPr lang="en-US" sz="1400" dirty="0" smtClean="0"/>
              <a:t>Developed and supervised planning of 11 week-long overnight college trips for 150 high school students</a:t>
            </a:r>
          </a:p>
          <a:p>
            <a:pPr marL="171450" indent="-171450">
              <a:buFont typeface="Arial" panose="020B0604020202020204" pitchFamily="34" charset="0"/>
              <a:buChar char="•"/>
            </a:pPr>
            <a:r>
              <a:rPr lang="en-US" sz="1400" dirty="0" smtClean="0"/>
              <a:t>Managed relationships with other nonprofit organizations to ensure that xxx</a:t>
            </a:r>
          </a:p>
          <a:p>
            <a:pPr marL="171450" indent="-171450">
              <a:buFont typeface="Arial" panose="020B0604020202020204" pitchFamily="34" charset="0"/>
              <a:buChar char="•"/>
            </a:pPr>
            <a:endParaRPr lang="en-US" sz="1400" dirty="0"/>
          </a:p>
          <a:p>
            <a:r>
              <a:rPr lang="en-US" sz="1400" b="1" dirty="0" smtClean="0"/>
              <a:t>Director of Leadership Development and College Guidance</a:t>
            </a:r>
          </a:p>
          <a:p>
            <a:pPr marL="171450" indent="-171450">
              <a:buFont typeface="Arial" panose="020B0604020202020204" pitchFamily="34" charset="0"/>
              <a:buChar char="•"/>
            </a:pPr>
            <a:r>
              <a:rPr lang="en-US" sz="1400" dirty="0" smtClean="0"/>
              <a:t>Managed staff of </a:t>
            </a:r>
            <a:r>
              <a:rPr lang="en-US" sz="1400" dirty="0" smtClean="0">
                <a:solidFill>
                  <a:srgbClr val="0070C0"/>
                </a:solidFill>
              </a:rPr>
              <a:t>8 full-time staff members</a:t>
            </a:r>
          </a:p>
          <a:p>
            <a:pPr marL="171450" indent="-171450">
              <a:buFont typeface="Arial" panose="020B0604020202020204" pitchFamily="34" charset="0"/>
              <a:buChar char="•"/>
            </a:pPr>
            <a:r>
              <a:rPr lang="en-US" sz="1400" dirty="0" smtClean="0"/>
              <a:t>Served as head guidance counselor for </a:t>
            </a:r>
            <a:r>
              <a:rPr lang="en-US" sz="1400" dirty="0" smtClean="0">
                <a:solidFill>
                  <a:srgbClr val="0070C0"/>
                </a:solidFill>
              </a:rPr>
              <a:t>140 high school seniors </a:t>
            </a:r>
            <a:r>
              <a:rPr lang="en-US" sz="1400" dirty="0" smtClean="0"/>
              <a:t>on college application process.</a:t>
            </a:r>
          </a:p>
          <a:p>
            <a:pPr algn="ctr"/>
            <a:endParaRPr lang="en-US" sz="1400" dirty="0"/>
          </a:p>
        </p:txBody>
      </p:sp>
    </p:spTree>
    <p:extLst>
      <p:ext uri="{BB962C8B-B14F-4D97-AF65-F5344CB8AC3E}">
        <p14:creationId xmlns:p14="http://schemas.microsoft.com/office/powerpoint/2010/main" val="1166557667"/>
      </p:ext>
    </p:extLst>
  </p:cSld>
  <p:clrMapOvr>
    <a:masterClrMapping/>
  </p:clrMapOvr>
  <p:timing>
    <p:tnLst>
      <p:par>
        <p:cTn id="1" dur="indefinite" restart="never" nodeType="tmRoot"/>
      </p:par>
    </p:tnLst>
  </p:timing>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2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3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866</TotalTime>
  <Words>1979</Words>
  <Application>Microsoft Office PowerPoint</Application>
  <PresentationFormat>On-screen Show (4:3)</PresentationFormat>
  <Paragraphs>207</Paragraphs>
  <Slides>12</Slides>
  <Notes>12</Notes>
  <HiddenSlides>0</HiddenSlides>
  <MMClips>0</MMClips>
  <ScaleCrop>false</ScaleCrop>
  <HeadingPairs>
    <vt:vector size="6" baseType="variant">
      <vt:variant>
        <vt:lpstr>Fonts Used</vt:lpstr>
      </vt:variant>
      <vt:variant>
        <vt:i4>4</vt:i4>
      </vt:variant>
      <vt:variant>
        <vt:lpstr>Theme</vt:lpstr>
      </vt:variant>
      <vt:variant>
        <vt:i4>4</vt:i4>
      </vt:variant>
      <vt:variant>
        <vt:lpstr>Slide Titles</vt:lpstr>
      </vt:variant>
      <vt:variant>
        <vt:i4>12</vt:i4>
      </vt:variant>
    </vt:vector>
  </HeadingPairs>
  <TitlesOfParts>
    <vt:vector size="20" baseType="lpstr">
      <vt:lpstr>ＭＳ Ｐゴシック</vt:lpstr>
      <vt:lpstr>Arial</vt:lpstr>
      <vt:lpstr>Calibri</vt:lpstr>
      <vt:lpstr>Wingdings</vt:lpstr>
      <vt:lpstr>Custom Design</vt:lpstr>
      <vt:lpstr>1_Custom Design</vt:lpstr>
      <vt:lpstr>2_Custom Design</vt:lpstr>
      <vt:lpstr>3_Custom Design</vt:lpstr>
      <vt:lpstr>PowerPoint Presentation</vt:lpstr>
      <vt:lpstr>  Resume Workshop</vt:lpstr>
      <vt:lpstr>PowerPoint Presentation</vt:lpstr>
      <vt:lpstr>PowerPoint Presentation</vt:lpstr>
      <vt:lpstr>Organizing Your Story: Focus Areas</vt:lpstr>
      <vt:lpstr>Organizing Your Story: Format</vt:lpstr>
      <vt:lpstr>Organizing Your Story: Format</vt:lpstr>
      <vt:lpstr>Organizing Your Story: Narrative</vt:lpstr>
      <vt:lpstr>Success and Scope of Work: Make Your Resume Stand Out </vt:lpstr>
      <vt:lpstr>General Tips</vt:lpstr>
      <vt:lpstr>PowerPoint Presentation</vt:lpstr>
      <vt:lpstr>PowerPoint Presentation</vt:lpstr>
    </vt:vector>
  </TitlesOfParts>
  <Company>HGSE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swmaint</dc:creator>
  <cp:lastModifiedBy>Rachel Gakenheimer</cp:lastModifiedBy>
  <cp:revision>53</cp:revision>
  <cp:lastPrinted>2016-10-27T18:12:52Z</cp:lastPrinted>
  <dcterms:created xsi:type="dcterms:W3CDTF">2014-10-16T13:33:18Z</dcterms:created>
  <dcterms:modified xsi:type="dcterms:W3CDTF">2017-04-13T15:41:21Z</dcterms:modified>
</cp:coreProperties>
</file>